
<file path=[Content_Types].xml><?xml version="1.0" encoding="utf-8"?>
<Types xmlns="http://schemas.openxmlformats.org/package/2006/content-types">
  <Default Extension="png" ContentType="image/png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4"/>
    <p:sldMasterId id="2147483952" r:id="rId5"/>
    <p:sldMasterId id="2147483993" r:id="rId6"/>
    <p:sldMasterId id="2147484039" r:id="rId7"/>
  </p:sldMasterIdLst>
  <p:notesMasterIdLst>
    <p:notesMasterId r:id="rId14"/>
  </p:notesMasterIdLst>
  <p:handoutMasterIdLst>
    <p:handoutMasterId r:id="rId15"/>
  </p:handoutMasterIdLst>
  <p:sldIdLst>
    <p:sldId id="764" r:id="rId8"/>
    <p:sldId id="765" r:id="rId9"/>
    <p:sldId id="794" r:id="rId10"/>
    <p:sldId id="797" r:id="rId11"/>
    <p:sldId id="788" r:id="rId12"/>
    <p:sldId id="798" r:id="rId13"/>
  </p:sldIdLst>
  <p:sldSz cx="12192000" cy="6858000"/>
  <p:notesSz cx="6973888" cy="9236075"/>
  <p:custDataLst>
    <p:tags r:id="rId16"/>
  </p:custDataLst>
  <p:defaultTextStyle>
    <a:defPPr>
      <a:defRPr lang="en-US"/>
    </a:defPPr>
    <a:lvl1pPr marL="0" algn="l" defTabSz="9138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944" algn="l" defTabSz="9138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887" algn="l" defTabSz="9138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830" algn="l" defTabSz="9138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773" algn="l" defTabSz="9138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717" algn="l" defTabSz="9138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660" algn="l" defTabSz="9138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8605" algn="l" defTabSz="9138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548" algn="l" defTabSz="9138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5ED7D8A-41AA-41C8-AC08-85E74E8D4E36}">
          <p14:sldIdLst>
            <p14:sldId id="764"/>
            <p14:sldId id="765"/>
            <p14:sldId id="794"/>
            <p14:sldId id="797"/>
            <p14:sldId id="788"/>
            <p14:sldId id="7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1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2909" userDrawn="1">
          <p15:clr>
            <a:srgbClr val="A4A3A4"/>
          </p15:clr>
        </p15:guide>
        <p15:guide id="4" pos="219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ken, Lisa" initials="WL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99131"/>
    <a:srgbClr val="396CDF"/>
    <a:srgbClr val="3790E1"/>
    <a:srgbClr val="688FE6"/>
    <a:srgbClr val="C09FFB"/>
    <a:srgbClr val="F2C4C8"/>
    <a:srgbClr val="419639"/>
    <a:srgbClr val="CB0101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A990C7-C302-44F5-9AB8-CDB0659BF15B}" v="912" dt="2019-03-12T19:46:47.1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65" autoAdjust="0"/>
    <p:restoredTop sz="93466" autoAdjust="0"/>
  </p:normalViewPr>
  <p:slideViewPr>
    <p:cSldViewPr snapToGrid="0">
      <p:cViewPr varScale="1">
        <p:scale>
          <a:sx n="112" d="100"/>
          <a:sy n="112" d="100"/>
        </p:scale>
        <p:origin x="120" y="1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018" y="-84"/>
      </p:cViewPr>
      <p:guideLst>
        <p:guide orient="horz" pos="2881"/>
        <p:guide pos="2160"/>
        <p:guide orient="horz" pos="2909"/>
        <p:guide pos="219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36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nschen, Joshua R." userId="b924580f-012d-4f31-bc3b-b748e9080ae9" providerId="ADAL" clId="{E9A990C7-C302-44F5-9AB8-CDB0659BF15B}"/>
    <pc:docChg chg="undo custSel addSld delSld modSld modSection">
      <pc:chgData name="Henschen, Joshua R." userId="b924580f-012d-4f31-bc3b-b748e9080ae9" providerId="ADAL" clId="{E9A990C7-C302-44F5-9AB8-CDB0659BF15B}" dt="2019-03-12T19:46:47.143" v="909" actId="6549"/>
      <pc:docMkLst>
        <pc:docMk/>
      </pc:docMkLst>
      <pc:sldChg chg="modSp">
        <pc:chgData name="Henschen, Joshua R." userId="b924580f-012d-4f31-bc3b-b748e9080ae9" providerId="ADAL" clId="{E9A990C7-C302-44F5-9AB8-CDB0659BF15B}" dt="2019-03-12T19:43:55.082" v="786" actId="20577"/>
        <pc:sldMkLst>
          <pc:docMk/>
          <pc:sldMk cId="1165126646" sldId="765"/>
        </pc:sldMkLst>
        <pc:spChg chg="mod">
          <ac:chgData name="Henschen, Joshua R." userId="b924580f-012d-4f31-bc3b-b748e9080ae9" providerId="ADAL" clId="{E9A990C7-C302-44F5-9AB8-CDB0659BF15B}" dt="2019-03-12T19:43:55.082" v="786" actId="20577"/>
          <ac:spMkLst>
            <pc:docMk/>
            <pc:sldMk cId="1165126646" sldId="765"/>
            <ac:spMk id="3" creationId="{00000000-0000-0000-0000-000000000000}"/>
          </ac:spMkLst>
        </pc:spChg>
      </pc:sldChg>
      <pc:sldChg chg="modSp">
        <pc:chgData name="Henschen, Joshua R." userId="b924580f-012d-4f31-bc3b-b748e9080ae9" providerId="ADAL" clId="{E9A990C7-C302-44F5-9AB8-CDB0659BF15B}" dt="2019-03-12T19:44:35.435" v="801" actId="20577"/>
        <pc:sldMkLst>
          <pc:docMk/>
          <pc:sldMk cId="1877774269" sldId="769"/>
        </pc:sldMkLst>
        <pc:spChg chg="mod">
          <ac:chgData name="Henschen, Joshua R." userId="b924580f-012d-4f31-bc3b-b748e9080ae9" providerId="ADAL" clId="{E9A990C7-C302-44F5-9AB8-CDB0659BF15B}" dt="2019-03-12T19:44:35.435" v="801" actId="20577"/>
          <ac:spMkLst>
            <pc:docMk/>
            <pc:sldMk cId="1877774269" sldId="769"/>
            <ac:spMk id="2" creationId="{00000000-0000-0000-0000-000000000000}"/>
          </ac:spMkLst>
        </pc:spChg>
      </pc:sldChg>
      <pc:sldChg chg="modSp">
        <pc:chgData name="Henschen, Joshua R." userId="b924580f-012d-4f31-bc3b-b748e9080ae9" providerId="ADAL" clId="{E9A990C7-C302-44F5-9AB8-CDB0659BF15B}" dt="2019-03-12T19:46:47.143" v="909" actId="6549"/>
        <pc:sldMkLst>
          <pc:docMk/>
          <pc:sldMk cId="2028288755" sldId="788"/>
        </pc:sldMkLst>
        <pc:spChg chg="mod">
          <ac:chgData name="Henschen, Joshua R." userId="b924580f-012d-4f31-bc3b-b748e9080ae9" providerId="ADAL" clId="{E9A990C7-C302-44F5-9AB8-CDB0659BF15B}" dt="2019-03-12T19:44:59.136" v="809" actId="20577"/>
          <ac:spMkLst>
            <pc:docMk/>
            <pc:sldMk cId="2028288755" sldId="788"/>
            <ac:spMk id="2" creationId="{00000000-0000-0000-0000-000000000000}"/>
          </ac:spMkLst>
        </pc:spChg>
        <pc:spChg chg="mod">
          <ac:chgData name="Henschen, Joshua R." userId="b924580f-012d-4f31-bc3b-b748e9080ae9" providerId="ADAL" clId="{E9A990C7-C302-44F5-9AB8-CDB0659BF15B}" dt="2019-03-12T19:46:47.143" v="909" actId="6549"/>
          <ac:spMkLst>
            <pc:docMk/>
            <pc:sldMk cId="2028288755" sldId="788"/>
            <ac:spMk id="11" creationId="{00000000-0000-0000-0000-000000000000}"/>
          </ac:spMkLst>
        </pc:spChg>
      </pc:sldChg>
      <pc:sldChg chg="del">
        <pc:chgData name="Henschen, Joshua R." userId="b924580f-012d-4f31-bc3b-b748e9080ae9" providerId="ADAL" clId="{E9A990C7-C302-44F5-9AB8-CDB0659BF15B}" dt="2019-03-12T19:12:19.852" v="1" actId="2696"/>
        <pc:sldMkLst>
          <pc:docMk/>
          <pc:sldMk cId="3717808306" sldId="789"/>
        </pc:sldMkLst>
      </pc:sldChg>
      <pc:sldChg chg="modSp">
        <pc:chgData name="Henschen, Joshua R." userId="b924580f-012d-4f31-bc3b-b748e9080ae9" providerId="ADAL" clId="{E9A990C7-C302-44F5-9AB8-CDB0659BF15B}" dt="2019-03-12T19:11:30.271" v="0" actId="6549"/>
        <pc:sldMkLst>
          <pc:docMk/>
          <pc:sldMk cId="3850649538" sldId="791"/>
        </pc:sldMkLst>
        <pc:spChg chg="mod">
          <ac:chgData name="Henschen, Joshua R." userId="b924580f-012d-4f31-bc3b-b748e9080ae9" providerId="ADAL" clId="{E9A990C7-C302-44F5-9AB8-CDB0659BF15B}" dt="2019-03-12T19:11:30.271" v="0" actId="6549"/>
          <ac:spMkLst>
            <pc:docMk/>
            <pc:sldMk cId="3850649538" sldId="791"/>
            <ac:spMk id="5" creationId="{00000000-0000-0000-0000-000000000000}"/>
          </ac:spMkLst>
        </pc:spChg>
      </pc:sldChg>
      <pc:sldChg chg="modSp">
        <pc:chgData name="Henschen, Joshua R." userId="b924580f-012d-4f31-bc3b-b748e9080ae9" providerId="ADAL" clId="{E9A990C7-C302-44F5-9AB8-CDB0659BF15B}" dt="2019-03-12T19:44:15.510" v="798" actId="20577"/>
        <pc:sldMkLst>
          <pc:docMk/>
          <pc:sldMk cId="3510964860" sldId="794"/>
        </pc:sldMkLst>
        <pc:spChg chg="mod">
          <ac:chgData name="Henschen, Joshua R." userId="b924580f-012d-4f31-bc3b-b748e9080ae9" providerId="ADAL" clId="{E9A990C7-C302-44F5-9AB8-CDB0659BF15B}" dt="2019-03-12T19:44:15.510" v="798" actId="20577"/>
          <ac:spMkLst>
            <pc:docMk/>
            <pc:sldMk cId="3510964860" sldId="794"/>
            <ac:spMk id="4" creationId="{00000000-0000-0000-0000-000000000000}"/>
          </ac:spMkLst>
        </pc:spChg>
      </pc:sldChg>
      <pc:sldChg chg="modSp del">
        <pc:chgData name="Henschen, Joshua R." userId="b924580f-012d-4f31-bc3b-b748e9080ae9" providerId="ADAL" clId="{E9A990C7-C302-44F5-9AB8-CDB0659BF15B}" dt="2019-03-12T19:43:11.037" v="765" actId="2696"/>
        <pc:sldMkLst>
          <pc:docMk/>
          <pc:sldMk cId="3734679934" sldId="796"/>
        </pc:sldMkLst>
        <pc:spChg chg="mod">
          <ac:chgData name="Henschen, Joshua R." userId="b924580f-012d-4f31-bc3b-b748e9080ae9" providerId="ADAL" clId="{E9A990C7-C302-44F5-9AB8-CDB0659BF15B}" dt="2019-03-12T19:21:10.384" v="85" actId="20577"/>
          <ac:spMkLst>
            <pc:docMk/>
            <pc:sldMk cId="3734679934" sldId="796"/>
            <ac:spMk id="2" creationId="{00000000-0000-0000-0000-000000000000}"/>
          </ac:spMkLst>
        </pc:spChg>
      </pc:sldChg>
      <pc:sldChg chg="addSp delSp modSp add">
        <pc:chgData name="Henschen, Joshua R." userId="b924580f-012d-4f31-bc3b-b748e9080ae9" providerId="ADAL" clId="{E9A990C7-C302-44F5-9AB8-CDB0659BF15B}" dt="2019-03-12T19:42:47.177" v="764" actId="403"/>
        <pc:sldMkLst>
          <pc:docMk/>
          <pc:sldMk cId="3424464983" sldId="797"/>
        </pc:sldMkLst>
        <pc:spChg chg="del">
          <ac:chgData name="Henschen, Joshua R." userId="b924580f-012d-4f31-bc3b-b748e9080ae9" providerId="ADAL" clId="{E9A990C7-C302-44F5-9AB8-CDB0659BF15B}" dt="2019-03-12T19:22:12.616" v="87" actId="478"/>
          <ac:spMkLst>
            <pc:docMk/>
            <pc:sldMk cId="3424464983" sldId="797"/>
            <ac:spMk id="6" creationId="{00000000-0000-0000-0000-000000000000}"/>
          </ac:spMkLst>
        </pc:spChg>
        <pc:spChg chg="del">
          <ac:chgData name="Henschen, Joshua R." userId="b924580f-012d-4f31-bc3b-b748e9080ae9" providerId="ADAL" clId="{E9A990C7-C302-44F5-9AB8-CDB0659BF15B}" dt="2019-03-12T19:22:12.616" v="87" actId="478"/>
          <ac:spMkLst>
            <pc:docMk/>
            <pc:sldMk cId="3424464983" sldId="797"/>
            <ac:spMk id="7" creationId="{00000000-0000-0000-0000-000000000000}"/>
          </ac:spMkLst>
        </pc:spChg>
        <pc:graphicFrameChg chg="add mod modGraphic">
          <ac:chgData name="Henschen, Joshua R." userId="b924580f-012d-4f31-bc3b-b748e9080ae9" providerId="ADAL" clId="{E9A990C7-C302-44F5-9AB8-CDB0659BF15B}" dt="2019-03-12T19:42:47.177" v="764" actId="403"/>
          <ac:graphicFrameMkLst>
            <pc:docMk/>
            <pc:sldMk cId="3424464983" sldId="797"/>
            <ac:graphicFrameMk id="3" creationId="{9FD231AD-4B0A-4941-9C7F-9ED2A8A505A5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" y="0"/>
            <a:ext cx="3021913" cy="461490"/>
          </a:xfrm>
          <a:prstGeom prst="rect">
            <a:avLst/>
          </a:prstGeom>
        </p:spPr>
        <p:txBody>
          <a:bodyPr vert="horz" lIns="90603" tIns="45302" rIns="90603" bIns="4530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0408" y="0"/>
            <a:ext cx="3021913" cy="461490"/>
          </a:xfrm>
          <a:prstGeom prst="rect">
            <a:avLst/>
          </a:prstGeom>
        </p:spPr>
        <p:txBody>
          <a:bodyPr vert="horz" lIns="90603" tIns="45302" rIns="90603" bIns="45302" rtlCol="0"/>
          <a:lstStyle>
            <a:lvl1pPr algn="r">
              <a:defRPr sz="1200"/>
            </a:lvl1pPr>
          </a:lstStyle>
          <a:p>
            <a:fld id="{4BD5A726-8FFD-4A38-9863-B39E7690E578}" type="datetimeFigureOut">
              <a:rPr lang="en-US" smtClean="0"/>
              <a:t>05/21/2019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0" y="8773012"/>
            <a:ext cx="3021913" cy="461490"/>
          </a:xfrm>
          <a:prstGeom prst="rect">
            <a:avLst/>
          </a:prstGeom>
        </p:spPr>
        <p:txBody>
          <a:bodyPr vert="horz" lIns="90603" tIns="45302" rIns="90603" bIns="4530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0408" y="8773012"/>
            <a:ext cx="3021913" cy="461490"/>
          </a:xfrm>
          <a:prstGeom prst="rect">
            <a:avLst/>
          </a:prstGeom>
        </p:spPr>
        <p:txBody>
          <a:bodyPr vert="horz" lIns="90603" tIns="45302" rIns="90603" bIns="45302" rtlCol="0" anchor="b"/>
          <a:lstStyle>
            <a:lvl1pPr algn="r">
              <a:defRPr sz="1200"/>
            </a:lvl1pPr>
          </a:lstStyle>
          <a:p>
            <a:fld id="{EF5AC427-A583-4588-A73E-AAF35C38BB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504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2018" cy="461804"/>
          </a:xfrm>
          <a:prstGeom prst="rect">
            <a:avLst/>
          </a:prstGeom>
        </p:spPr>
        <p:txBody>
          <a:bodyPr vert="horz" lIns="92446" tIns="46222" rIns="92446" bIns="4622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0258" y="0"/>
            <a:ext cx="3022018" cy="461804"/>
          </a:xfrm>
          <a:prstGeom prst="rect">
            <a:avLst/>
          </a:prstGeom>
        </p:spPr>
        <p:txBody>
          <a:bodyPr vert="horz" lIns="92446" tIns="46222" rIns="92446" bIns="46222" rtlCol="0"/>
          <a:lstStyle>
            <a:lvl1pPr algn="r">
              <a:defRPr sz="1200"/>
            </a:lvl1pPr>
          </a:lstStyle>
          <a:p>
            <a:fld id="{5597E90A-BFA7-4785-90C3-125B7AFDB79F}" type="datetimeFigureOut">
              <a:rPr lang="en-US" smtClean="0"/>
              <a:t>05/21/2019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2150"/>
            <a:ext cx="6157912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2" rIns="92446" bIns="4622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7389" y="4387138"/>
            <a:ext cx="5579110" cy="4156234"/>
          </a:xfrm>
          <a:prstGeom prst="rect">
            <a:avLst/>
          </a:prstGeom>
        </p:spPr>
        <p:txBody>
          <a:bodyPr vert="horz" lIns="92446" tIns="46222" rIns="92446" bIns="4622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22018" cy="461804"/>
          </a:xfrm>
          <a:prstGeom prst="rect">
            <a:avLst/>
          </a:prstGeom>
        </p:spPr>
        <p:txBody>
          <a:bodyPr vert="horz" lIns="92446" tIns="46222" rIns="92446" bIns="4622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0258" y="8772668"/>
            <a:ext cx="3022018" cy="461804"/>
          </a:xfrm>
          <a:prstGeom prst="rect">
            <a:avLst/>
          </a:prstGeom>
        </p:spPr>
        <p:txBody>
          <a:bodyPr vert="horz" lIns="92446" tIns="46222" rIns="92446" bIns="46222" rtlCol="0" anchor="b"/>
          <a:lstStyle>
            <a:lvl1pPr algn="r">
              <a:defRPr sz="1200"/>
            </a:lvl1pPr>
          </a:lstStyle>
          <a:p>
            <a:fld id="{59ECB1CA-5C16-456D-BF03-F2B87655E3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741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944" algn="l" defTabSz="913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887" algn="l" defTabSz="913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830" algn="l" defTabSz="913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773" algn="l" defTabSz="913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717" algn="l" defTabSz="913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660" algn="l" defTabSz="913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605" algn="l" defTabSz="913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548" algn="l" defTabSz="913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17600" y="914400"/>
            <a:ext cx="10363200" cy="457200"/>
          </a:xfrm>
        </p:spPr>
        <p:txBody>
          <a:bodyPr anchor="t">
            <a:normAutofit/>
          </a:bodyPr>
          <a:lstStyle>
            <a:lvl1pPr>
              <a:defRPr sz="2800" b="1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35200" y="1371600"/>
            <a:ext cx="8534400" cy="3048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6697167"/>
            <a:ext cx="12192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0" hasCustomPrompt="1"/>
          </p:nvPr>
        </p:nvSpPr>
        <p:spPr>
          <a:xfrm>
            <a:off x="406400" y="5867400"/>
            <a:ext cx="7416800" cy="3048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PRESENTER NAME</a:t>
            </a:r>
          </a:p>
          <a:p>
            <a:pPr lvl="0"/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 hasCustomPrompt="1"/>
          </p:nvPr>
        </p:nvSpPr>
        <p:spPr>
          <a:xfrm>
            <a:off x="406400" y="6096000"/>
            <a:ext cx="4775200" cy="30480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MM.DD.YY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615996"/>
            <a:ext cx="2344715" cy="768096"/>
          </a:xfrm>
          <a:prstGeom prst="rect">
            <a:avLst/>
          </a:prstGeom>
        </p:spPr>
      </p:pic>
      <p:pic>
        <p:nvPicPr>
          <p:cNvPr id="14" name="Picture 13"/>
          <p:cNvPicPr>
            <a:picLocks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56" r="-22650"/>
          <a:stretch/>
        </p:blipFill>
        <p:spPr>
          <a:xfrm>
            <a:off x="5181600" y="2514600"/>
            <a:ext cx="1828800" cy="18288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  <p:pic>
        <p:nvPicPr>
          <p:cNvPr id="15" name="Picture 14"/>
          <p:cNvPicPr>
            <a:picLocks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9600" y="2514600"/>
            <a:ext cx="1828800" cy="1828800"/>
          </a:xfrm>
          <a:prstGeom prst="rect">
            <a:avLst/>
          </a:prstGeom>
        </p:spPr>
      </p:pic>
      <p:pic>
        <p:nvPicPr>
          <p:cNvPr id="16" name="Picture 15"/>
          <p:cNvPicPr>
            <a:picLocks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11"/>
          <a:stretch/>
        </p:blipFill>
        <p:spPr>
          <a:xfrm>
            <a:off x="7213600" y="2514600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5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986280"/>
            <a:ext cx="8534400" cy="288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57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2971800"/>
            <a:ext cx="4673600" cy="533400"/>
          </a:xfrm>
        </p:spPr>
        <p:txBody>
          <a:bodyPr>
            <a:normAutofit/>
          </a:bodyPr>
          <a:lstStyle>
            <a:lvl1pPr marL="0" indent="0">
              <a:buNone/>
              <a:defRPr sz="3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This is the Title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625600" y="3505200"/>
            <a:ext cx="4673600" cy="533400"/>
          </a:xfrm>
        </p:spPr>
        <p:txBody>
          <a:bodyPr>
            <a:normAutofit/>
          </a:bodyPr>
          <a:lstStyle>
            <a:lvl1pPr marL="0" indent="0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This is the subhead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3" y="5829421"/>
            <a:ext cx="3191535" cy="95238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8811" y="5638801"/>
            <a:ext cx="4613189" cy="121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90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28027" y="5882408"/>
            <a:ext cx="12190993" cy="975593"/>
            <a:chOff x="-21021" y="5882407"/>
            <a:chExt cx="9143245" cy="975593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021" y="5961962"/>
              <a:ext cx="9143245" cy="89603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5882407"/>
              <a:ext cx="1685925" cy="670793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944562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>
          <a:xfrm>
            <a:off x="9855200" y="6248401"/>
            <a:ext cx="609600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6C8803CC-B6BD-4BB5-8E10-6E82084C513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50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697167"/>
            <a:ext cx="12192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0" y="838203"/>
            <a:ext cx="10464800" cy="579439"/>
          </a:xfrm>
        </p:spPr>
        <p:txBody>
          <a:bodyPr anchor="t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219200" y="6400803"/>
            <a:ext cx="609600" cy="47924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200" y="6400800"/>
            <a:ext cx="609600" cy="457200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fld id="{050977DB-C199-4239-9DBC-7EB61C6B3E59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1117600" y="1447800"/>
            <a:ext cx="10363200" cy="4572000"/>
          </a:xfrm>
        </p:spPr>
        <p:txBody>
          <a:bodyPr>
            <a:normAutofit/>
          </a:bodyPr>
          <a:lstStyle>
            <a:lvl1pPr marL="342900" indent="-342900">
              <a:spcAft>
                <a:spcPts val="1200"/>
              </a:spcAft>
              <a:buFont typeface="Arial" pitchFamily="34" charset="0"/>
              <a:buChar char="•"/>
              <a:defRPr sz="2000"/>
            </a:lvl1pPr>
            <a:lvl2pPr marL="742950" indent="-285750">
              <a:spcAft>
                <a:spcPts val="1200"/>
              </a:spcAft>
              <a:buFont typeface="Arial" pitchFamily="34" charset="0"/>
              <a:buChar char="•"/>
              <a:defRPr sz="1800"/>
            </a:lvl2pPr>
            <a:lvl3pPr marL="1143000" indent="-228600">
              <a:spcAft>
                <a:spcPts val="1200"/>
              </a:spcAft>
              <a:buFont typeface="Arial" pitchFamily="34" charset="0"/>
              <a:buChar char="•"/>
              <a:defRPr sz="1600"/>
            </a:lvl3pPr>
            <a:lvl4pPr marL="1600200" indent="-228600">
              <a:spcAft>
                <a:spcPts val="1200"/>
              </a:spcAft>
              <a:buFont typeface="Arial" pitchFamily="34" charset="0"/>
              <a:buChar char="•"/>
              <a:defRPr sz="1400"/>
            </a:lvl4pPr>
            <a:lvl5pPr marL="2057400" indent="-228600">
              <a:spcAft>
                <a:spcPts val="1200"/>
              </a:spcAft>
              <a:buFont typeface="Arial" pitchFamily="34" charset="0"/>
              <a:buChar char="•"/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33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17600" y="914400"/>
            <a:ext cx="10363200" cy="457200"/>
          </a:xfrm>
        </p:spPr>
        <p:txBody>
          <a:bodyPr anchor="t">
            <a:normAutofit/>
          </a:bodyPr>
          <a:lstStyle>
            <a:lvl1pPr>
              <a:defRPr sz="2800" b="1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35200" y="1371600"/>
            <a:ext cx="8534400" cy="3048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6697167"/>
            <a:ext cx="12192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0" hasCustomPrompt="1"/>
          </p:nvPr>
        </p:nvSpPr>
        <p:spPr>
          <a:xfrm>
            <a:off x="406400" y="5867400"/>
            <a:ext cx="7416800" cy="3048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PRESENTER NAME</a:t>
            </a:r>
          </a:p>
          <a:p>
            <a:pPr lvl="0"/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 hasCustomPrompt="1"/>
          </p:nvPr>
        </p:nvSpPr>
        <p:spPr>
          <a:xfrm>
            <a:off x="406400" y="6096000"/>
            <a:ext cx="4775200" cy="30480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MM.DD.YY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615996"/>
            <a:ext cx="2344715" cy="768096"/>
          </a:xfrm>
          <a:prstGeom prst="rect">
            <a:avLst/>
          </a:prstGeom>
        </p:spPr>
      </p:pic>
      <p:pic>
        <p:nvPicPr>
          <p:cNvPr id="14" name="Picture 13"/>
          <p:cNvPicPr>
            <a:picLocks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56" r="-22650"/>
          <a:stretch/>
        </p:blipFill>
        <p:spPr>
          <a:xfrm>
            <a:off x="5181600" y="2514600"/>
            <a:ext cx="1828800" cy="18288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  <p:pic>
        <p:nvPicPr>
          <p:cNvPr id="15" name="Picture 14"/>
          <p:cNvPicPr>
            <a:picLocks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9600" y="2514600"/>
            <a:ext cx="1828800" cy="1828800"/>
          </a:xfrm>
          <a:prstGeom prst="rect">
            <a:avLst/>
          </a:prstGeom>
        </p:spPr>
      </p:pic>
      <p:pic>
        <p:nvPicPr>
          <p:cNvPr id="16" name="Picture 15"/>
          <p:cNvPicPr>
            <a:picLocks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11"/>
          <a:stretch/>
        </p:blipFill>
        <p:spPr>
          <a:xfrm>
            <a:off x="7213600" y="2514600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986280"/>
            <a:ext cx="8534400" cy="288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8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697167"/>
            <a:ext cx="12192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219200" y="6400806"/>
            <a:ext cx="609600" cy="47924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200" y="6400800"/>
            <a:ext cx="609600" cy="457200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fld id="{050977DB-C199-4239-9DBC-7EB61C6B3E59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125" y="222504"/>
            <a:ext cx="2344715" cy="768096"/>
          </a:xfrm>
          <a:prstGeom prst="rect">
            <a:avLst/>
          </a:prstGeom>
        </p:spPr>
      </p:pic>
      <p:cxnSp>
        <p:nvCxnSpPr>
          <p:cNvPr id="13" name="Straight Connector 12"/>
          <p:cNvCxnSpPr/>
          <p:nvPr userDrawn="1"/>
        </p:nvCxnSpPr>
        <p:spPr>
          <a:xfrm>
            <a:off x="203200" y="990600"/>
            <a:ext cx="112166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03200" y="235864"/>
            <a:ext cx="10464800" cy="57943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3"/>
          </p:nvPr>
        </p:nvSpPr>
        <p:spPr>
          <a:xfrm>
            <a:off x="508000" y="1803400"/>
            <a:ext cx="10363200" cy="3962400"/>
          </a:xfrm>
          <a:prstGeom prst="rect">
            <a:avLst/>
          </a:prstGeom>
        </p:spPr>
        <p:txBody>
          <a:bodyPr>
            <a:normAutofit/>
          </a:bodyPr>
          <a:lstStyle>
            <a:lvl1pPr marL="342891" indent="-342891">
              <a:spcAft>
                <a:spcPts val="1200"/>
              </a:spcAft>
              <a:buFont typeface="Arial" pitchFamily="34" charset="0"/>
              <a:buChar char="•"/>
              <a:defRPr sz="2000"/>
            </a:lvl1pPr>
            <a:lvl2pPr marL="742932" indent="-285744">
              <a:spcAft>
                <a:spcPts val="1200"/>
              </a:spcAft>
              <a:buFont typeface="Arial" pitchFamily="34" charset="0"/>
              <a:buChar char="•"/>
              <a:defRPr sz="1800"/>
            </a:lvl2pPr>
            <a:lvl3pPr marL="1142971" indent="-228594">
              <a:spcAft>
                <a:spcPts val="1200"/>
              </a:spcAft>
              <a:buFont typeface="Arial" pitchFamily="34" charset="0"/>
              <a:buChar char="•"/>
              <a:defRPr sz="1600"/>
            </a:lvl3pPr>
            <a:lvl4pPr marL="1600160" indent="-228594">
              <a:spcAft>
                <a:spcPts val="1200"/>
              </a:spcAft>
              <a:buFont typeface="Arial" pitchFamily="34" charset="0"/>
              <a:buChar char="•"/>
              <a:defRPr sz="1400"/>
            </a:lvl4pPr>
            <a:lvl5pPr marL="2057349" indent="-228594">
              <a:spcAft>
                <a:spcPts val="1200"/>
              </a:spcAft>
              <a:buFont typeface="Arial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4"/>
          </p:nvPr>
        </p:nvSpPr>
        <p:spPr>
          <a:xfrm>
            <a:off x="508000" y="1146796"/>
            <a:ext cx="10363200" cy="5998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Aft>
                <a:spcPts val="1200"/>
              </a:spcAft>
              <a:buFont typeface="Arial" pitchFamily="34" charset="0"/>
              <a:buNone/>
              <a:defRPr sz="1600" b="1" i="1">
                <a:solidFill>
                  <a:srgbClr val="409535"/>
                </a:solidFill>
              </a:defRPr>
            </a:lvl1pPr>
            <a:lvl2pPr marL="742932" indent="-285744">
              <a:spcAft>
                <a:spcPts val="1200"/>
              </a:spcAft>
              <a:buFont typeface="Arial" pitchFamily="34" charset="0"/>
              <a:buChar char="•"/>
              <a:defRPr sz="1800"/>
            </a:lvl2pPr>
            <a:lvl3pPr marL="1142971" indent="-228594">
              <a:spcAft>
                <a:spcPts val="1200"/>
              </a:spcAft>
              <a:buFont typeface="Arial" pitchFamily="34" charset="0"/>
              <a:buChar char="•"/>
              <a:defRPr sz="1600"/>
            </a:lvl3pPr>
            <a:lvl4pPr marL="1600160" indent="-228594">
              <a:spcAft>
                <a:spcPts val="1200"/>
              </a:spcAft>
              <a:buFont typeface="Arial" pitchFamily="34" charset="0"/>
              <a:buChar char="•"/>
              <a:defRPr sz="1400"/>
            </a:lvl4pPr>
            <a:lvl5pPr marL="2057349" indent="-228594">
              <a:spcAft>
                <a:spcPts val="1200"/>
              </a:spcAft>
              <a:buFont typeface="Arial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147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FDE02-4C0E-466A-92F6-474EFD4233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708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44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555555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555555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FDE02-4C0E-466A-92F6-474EFD4233CE}" type="slidenum">
              <a:rPr lang="en-US" smtClean="0">
                <a:solidFill>
                  <a:srgbClr val="555555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55555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653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4046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555555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555555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FDE02-4C0E-466A-92F6-474EFD4233CE}" type="slidenum">
              <a:rPr lang="en-US" smtClean="0">
                <a:solidFill>
                  <a:srgbClr val="555555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55555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757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FDE02-4C0E-466A-92F6-474EFD4233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058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8.png"/><Relationship Id="rId3" Type="http://schemas.openxmlformats.org/officeDocument/2006/relationships/hyperlink" Target="https://www.remix3d.com/details/G009SVDSLVF9" TargetMode="External"/><Relationship Id="rId7" Type="http://schemas.openxmlformats.org/officeDocument/2006/relationships/image" Target="../media/image15.png"/><Relationship Id="rId2" Type="http://schemas.microsoft.com/office/2017/06/relationships/model3d" Target="../media/model3d1.glb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11" Type="http://schemas.openxmlformats.org/officeDocument/2006/relationships/image" Target="../media/image21.png"/><Relationship Id="rId5" Type="http://schemas.openxmlformats.org/officeDocument/2006/relationships/image" Target="../media/image12.png"/><Relationship Id="rId15" Type="http://schemas.openxmlformats.org/officeDocument/2006/relationships/image" Target="../media/image21.png"/><Relationship Id="rId10" Type="http://schemas.openxmlformats.org/officeDocument/2006/relationships/image" Target="../media/image17.jpeg"/><Relationship Id="rId4" Type="http://schemas.openxmlformats.org/officeDocument/2006/relationships/image" Target="../media/image12.png"/><Relationship Id="rId9" Type="http://schemas.openxmlformats.org/officeDocument/2006/relationships/hyperlink" Target="http://www.google.com/url?url=http://neworleansit.com/server.php&amp;rct=j&amp;frm=1&amp;q=&amp;esrc=s&amp;sa=U&amp;ei=gBP-VPeCGsidNueEgLAO&amp;ved=0CDoQ9QEwEg&amp;usg=AFQjCNFrK-fERm_hL5e9jiRA9Qnd0vvfHg" TargetMode="External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" y="2973936"/>
            <a:ext cx="6792685" cy="1034392"/>
          </a:xfrm>
        </p:spPr>
        <p:txBody>
          <a:bodyPr>
            <a:noAutofit/>
          </a:bodyPr>
          <a:lstStyle/>
          <a:p>
            <a:pPr algn="ctr"/>
            <a:r>
              <a:rPr lang="en-US" sz="2400" i="1" dirty="0"/>
              <a:t>CSS </a:t>
            </a:r>
            <a:r>
              <a:rPr lang="en-US" sz="2400" i="1" dirty="0" smtClean="0"/>
              <a:t>Oracle Upgrade Project</a:t>
            </a:r>
            <a:endParaRPr lang="en-US" sz="2400" i="1" dirty="0"/>
          </a:p>
          <a:p>
            <a:pPr algn="ctr"/>
            <a:r>
              <a:rPr lang="en-US" sz="2400" smtClean="0"/>
              <a:t>Interfaces </a:t>
            </a:r>
            <a:r>
              <a:rPr lang="en-US" sz="2400" smtClean="0"/>
              <a:t>Update Meeting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44583" y="4820194"/>
            <a:ext cx="6048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May 2019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344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06287" y="1096962"/>
            <a:ext cx="10972799" cy="5029200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20000"/>
              </a:lnSpc>
              <a:spcBef>
                <a:spcPts val="1200"/>
              </a:spcBef>
            </a:pPr>
            <a:r>
              <a:rPr lang="en-US" sz="2200" dirty="0"/>
              <a:t>Project </a:t>
            </a:r>
            <a:r>
              <a:rPr lang="en-US" sz="2200" dirty="0" smtClean="0"/>
              <a:t>Introduction</a:t>
            </a:r>
          </a:p>
          <a:p>
            <a:pPr marL="742950" lvl="2" indent="-342900">
              <a:lnSpc>
                <a:spcPct val="120000"/>
              </a:lnSpc>
              <a:spcBef>
                <a:spcPts val="1200"/>
              </a:spcBef>
            </a:pPr>
            <a:r>
              <a:rPr lang="en-US" sz="1800" dirty="0" smtClean="0"/>
              <a:t>Dave Hammon</a:t>
            </a:r>
          </a:p>
          <a:p>
            <a:pPr marL="742950" lvl="2" indent="-342900">
              <a:lnSpc>
                <a:spcPct val="120000"/>
              </a:lnSpc>
              <a:spcBef>
                <a:spcPts val="1200"/>
              </a:spcBef>
            </a:pPr>
            <a:r>
              <a:rPr lang="en-US" sz="1800" dirty="0" smtClean="0"/>
              <a:t>“Guru” Gururaj</a:t>
            </a:r>
          </a:p>
          <a:p>
            <a:pPr marL="742950" lvl="2" indent="-342900">
              <a:lnSpc>
                <a:spcPct val="120000"/>
              </a:lnSpc>
              <a:spcBef>
                <a:spcPts val="1200"/>
              </a:spcBef>
            </a:pPr>
            <a:r>
              <a:rPr lang="en-US" sz="1800" dirty="0" smtClean="0"/>
              <a:t>Josh Henschen</a:t>
            </a:r>
            <a:endParaRPr lang="en-US" sz="1800" dirty="0"/>
          </a:p>
          <a:p>
            <a:pPr marL="342900" lvl="1" indent="-342900">
              <a:lnSpc>
                <a:spcPct val="120000"/>
              </a:lnSpc>
              <a:spcBef>
                <a:spcPts val="1200"/>
              </a:spcBef>
            </a:pPr>
            <a:r>
              <a:rPr lang="en-US" sz="2200" dirty="0"/>
              <a:t>Project Objectives</a:t>
            </a:r>
          </a:p>
          <a:p>
            <a:pPr marL="342900" lvl="1" indent="-342900">
              <a:lnSpc>
                <a:spcPct val="120000"/>
              </a:lnSpc>
              <a:spcBef>
                <a:spcPts val="1200"/>
              </a:spcBef>
            </a:pPr>
            <a:r>
              <a:rPr lang="en-US" sz="2200" dirty="0"/>
              <a:t>How this May Impact </a:t>
            </a:r>
            <a:r>
              <a:rPr lang="en-US" sz="2200" dirty="0" smtClean="0"/>
              <a:t>You</a:t>
            </a:r>
            <a:endParaRPr lang="en-US" sz="2200" dirty="0"/>
          </a:p>
          <a:p>
            <a:pPr marL="342900" lvl="1" indent="-342900">
              <a:lnSpc>
                <a:spcPct val="120000"/>
              </a:lnSpc>
              <a:spcBef>
                <a:spcPts val="1200"/>
              </a:spcBef>
            </a:pPr>
            <a:r>
              <a:rPr lang="en-US" sz="2200" dirty="0"/>
              <a:t>Project </a:t>
            </a:r>
            <a:r>
              <a:rPr lang="en-US" sz="2200" dirty="0" smtClean="0"/>
              <a:t>Timeline</a:t>
            </a:r>
            <a:endParaRPr lang="en-US" sz="2200" dirty="0"/>
          </a:p>
          <a:p>
            <a:pPr marL="342900" lvl="1" indent="-342900">
              <a:lnSpc>
                <a:spcPct val="120000"/>
              </a:lnSpc>
              <a:spcBef>
                <a:spcPts val="1200"/>
              </a:spcBef>
            </a:pPr>
            <a:r>
              <a:rPr lang="en-US" sz="2200" dirty="0" smtClean="0"/>
              <a:t>Risks/Tech </a:t>
            </a:r>
            <a:r>
              <a:rPr lang="en-US" sz="2200" dirty="0"/>
              <a:t>Contacts</a:t>
            </a:r>
            <a:endParaRPr lang="en-US" sz="1600" dirty="0"/>
          </a:p>
          <a:p>
            <a:pPr marL="282575" lvl="1" indent="-282575">
              <a:lnSpc>
                <a:spcPct val="120000"/>
              </a:lnSpc>
              <a:spcBef>
                <a:spcPts val="1200"/>
              </a:spcBef>
            </a:pPr>
            <a:endParaRPr lang="en-US" dirty="0"/>
          </a:p>
          <a:p>
            <a:pPr marL="282575" lvl="1" indent="-282575">
              <a:lnSpc>
                <a:spcPct val="120000"/>
              </a:lnSpc>
              <a:spcBef>
                <a:spcPts val="1200"/>
              </a:spcBef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944562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Agenda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803CC-B6BD-4BB5-8E10-6E82084C513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12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803CC-B6BD-4BB5-8E10-6E82084C513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944562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Project Introduction</a:t>
            </a:r>
            <a:endParaRPr lang="en-US" sz="3200" dirty="0">
              <a:solidFill>
                <a:srgbClr val="000000"/>
              </a:solidFill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ACDDA65-5504-4A38-BA48-EA487E63E899}"/>
              </a:ext>
            </a:extLst>
          </p:cNvPr>
          <p:cNvGrpSpPr/>
          <p:nvPr/>
        </p:nvGrpSpPr>
        <p:grpSpPr>
          <a:xfrm>
            <a:off x="1636203" y="1422112"/>
            <a:ext cx="9499056" cy="1456480"/>
            <a:chOff x="1636203" y="1422112"/>
            <a:chExt cx="9499056" cy="1456480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74CA4AB-E225-4545-AC9C-87C19B4AF3BE}"/>
                </a:ext>
              </a:extLst>
            </p:cNvPr>
            <p:cNvSpPr/>
            <p:nvPr/>
          </p:nvSpPr>
          <p:spPr>
            <a:xfrm rot="16200000">
              <a:off x="5657491" y="-2599176"/>
              <a:ext cx="1456480" cy="9499056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Down Arrow 74">
              <a:extLst>
                <a:ext uri="{FF2B5EF4-FFF2-40B4-BE49-F238E27FC236}">
                  <a16:creationId xmlns:a16="http://schemas.microsoft.com/office/drawing/2014/main" id="{77EFDE29-B835-42AB-A45B-744B22F84187}"/>
                </a:ext>
              </a:extLst>
            </p:cNvPr>
            <p:cNvSpPr/>
            <p:nvPr/>
          </p:nvSpPr>
          <p:spPr>
            <a:xfrm rot="16200000">
              <a:off x="5638639" y="-43428"/>
              <a:ext cx="908893" cy="431977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  <a:alpha val="50196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ight Arrow 75">
              <a:extLst>
                <a:ext uri="{FF2B5EF4-FFF2-40B4-BE49-F238E27FC236}">
                  <a16:creationId xmlns:a16="http://schemas.microsoft.com/office/drawing/2014/main" id="{3D255D33-58B6-4F42-94E7-DADA51F15062}"/>
                </a:ext>
              </a:extLst>
            </p:cNvPr>
            <p:cNvSpPr/>
            <p:nvPr/>
          </p:nvSpPr>
          <p:spPr>
            <a:xfrm>
              <a:off x="4306440" y="1923302"/>
              <a:ext cx="3394953" cy="672382"/>
            </a:xfrm>
            <a:prstGeom prst="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sz="1100" dirty="0"/>
                <a:t>Provides updated hardware for the ongoing development, support, and maintenance of CSS</a:t>
              </a:r>
            </a:p>
          </p:txBody>
        </p:sp>
        <p:sp>
          <p:nvSpPr>
            <p:cNvPr id="72" name="Right Arrow 81">
              <a:extLst>
                <a:ext uri="{FF2B5EF4-FFF2-40B4-BE49-F238E27FC236}">
                  <a16:creationId xmlns:a16="http://schemas.microsoft.com/office/drawing/2014/main" id="{6509A845-1B6F-40F2-A05D-3DD2DB6BF0B7}"/>
                </a:ext>
              </a:extLst>
            </p:cNvPr>
            <p:cNvSpPr/>
            <p:nvPr/>
          </p:nvSpPr>
          <p:spPr>
            <a:xfrm>
              <a:off x="4085978" y="1590400"/>
              <a:ext cx="3701662" cy="434156"/>
            </a:xfrm>
            <a:prstGeom prst="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1400" b="1" dirty="0"/>
                <a:t>CSS Development Hardware Upgrade</a:t>
              </a:r>
            </a:p>
          </p:txBody>
        </p:sp>
        <mc:AlternateContent xmlns:mc="http://schemas.openxmlformats.org/markup-compatibility/2006">
          <mc:Choice xmlns:am3d="http://schemas.microsoft.com/office/drawing/2017/model3d" xmlns="" Requires="am3d">
            <p:graphicFrame>
              <p:nvGraphicFramePr>
                <p:cNvPr id="77" name="3D Model 76" descr="Mainframe symbol">
                  <a:extLst>
                    <a:ext uri="{FF2B5EF4-FFF2-40B4-BE49-F238E27FC236}">
                      <a16:creationId xmlns:a16="http://schemas.microsoft.com/office/drawing/2014/main" id="{43B02D66-5B8F-473F-A66F-EB5CA821B987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918106506"/>
                    </p:ext>
                  </p:extLst>
                </p:nvPr>
              </p:nvGraphicFramePr>
              <p:xfrm>
                <a:off x="2509359" y="1580402"/>
                <a:ext cx="379218" cy="457199"/>
              </p:xfrm>
              <a:graphic>
                <a:graphicData uri="http://schemas.microsoft.com/office/drawing/2017/model3d">
                  <am3d:model3d r:embed="rId2">
                    <am3d:spPr>
                      <a:xfrm>
                        <a:off x="0" y="0"/>
                        <a:ext cx="379218" cy="457199"/>
                      </a:xfrm>
                      <a:prstGeom prst="rect">
                        <a:avLst/>
                      </a:prstGeom>
                    </am3d:spPr>
                    <am3d:camera>
                      <am3d:pos x="0" y="0" z="68664619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3674516" d="1000000"/>
                      <am3d:preTrans dx="0" dy="-18000000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995289" ay="-1177025" az="-342671"/>
                      <am3d:postTrans dx="0" dy="0" dz="0"/>
                    </am3d:trans>
                    <am3d:attrSrcUrl r:id="rId3"/>
                    <am3d:raster rName="Office3DRenderer" rVer="16.0.8326">
                      <am3d:blip r:embed="rId4"/>
                    </am3d:raster>
                    <am3d:objViewport viewportSz="501615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73" name="3D Model 76" descr="Mainframe symbol">
                  <a:extLst>
                    <a:ext uri="{FF2B5EF4-FFF2-40B4-BE49-F238E27FC236}">
                      <a16:creationId xmlns:a16="http://schemas.microsoft.com/office/drawing/2014/main" id="{43B02D66-5B8F-473F-A66F-EB5CA821B98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509359" y="1580402"/>
                  <a:ext cx="379218" cy="457199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7A93E1C-BCA5-4764-BD87-705407339260}"/>
                </a:ext>
              </a:extLst>
            </p:cNvPr>
            <p:cNvSpPr txBox="1"/>
            <p:nvPr/>
          </p:nvSpPr>
          <p:spPr>
            <a:xfrm>
              <a:off x="2108502" y="1975626"/>
              <a:ext cx="12389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CSS </a:t>
              </a:r>
              <a:r>
                <a:rPr lang="en-US" sz="800" dirty="0" smtClean="0"/>
                <a:t>Dev Server</a:t>
              </a:r>
              <a:endParaRPr lang="en-US" sz="800" dirty="0"/>
            </a:p>
            <a:p>
              <a:pPr algn="ctr"/>
              <a:r>
                <a:rPr lang="en-US" sz="800" dirty="0">
                  <a:solidFill>
                    <a:srgbClr val="FF0000"/>
                  </a:solidFill>
                </a:rPr>
                <a:t>HP-UX circa 2008</a:t>
              </a:r>
            </a:p>
            <a:p>
              <a:pPr algn="ctr"/>
              <a:r>
                <a:rPr lang="en-US" sz="800" dirty="0">
                  <a:solidFill>
                    <a:srgbClr val="FF0000"/>
                  </a:solidFill>
                </a:rPr>
                <a:t>Legacy Processor</a:t>
              </a:r>
            </a:p>
            <a:p>
              <a:pPr algn="ctr"/>
              <a:r>
                <a:rPr lang="en-US" sz="800" dirty="0">
                  <a:solidFill>
                    <a:srgbClr val="FF0000"/>
                  </a:solidFill>
                </a:rPr>
                <a:t>Legacy Memory</a:t>
              </a:r>
            </a:p>
            <a:p>
              <a:pPr algn="ctr"/>
              <a:r>
                <a:rPr lang="en-US" sz="800" dirty="0">
                  <a:solidFill>
                    <a:srgbClr val="FF0000"/>
                  </a:solidFill>
                </a:rPr>
                <a:t>End-of-Life</a:t>
              </a:r>
            </a:p>
          </p:txBody>
        </p:sp>
        <mc:AlternateContent xmlns:mc="http://schemas.openxmlformats.org/markup-compatibility/2006">
          <mc:Choice xmlns:am3d="http://schemas.microsoft.com/office/drawing/2017/model3d" xmlns="" Requires="am3d">
            <p:graphicFrame>
              <p:nvGraphicFramePr>
                <p:cNvPr id="81" name="3D Model 80" descr="Mainframe symbol">
                  <a:extLst>
                    <a:ext uri="{FF2B5EF4-FFF2-40B4-BE49-F238E27FC236}">
                      <a16:creationId xmlns:a16="http://schemas.microsoft.com/office/drawing/2014/main" id="{D35FA85F-78AE-4B3C-946B-64E466B9284F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284024804"/>
                    </p:ext>
                  </p:extLst>
                </p:nvPr>
              </p:nvGraphicFramePr>
              <p:xfrm>
                <a:off x="9341776" y="1466743"/>
                <a:ext cx="523394" cy="631024"/>
              </p:xfrm>
              <a:graphic>
                <a:graphicData uri="http://schemas.microsoft.com/office/drawing/2017/model3d">
                  <am3d:model3d r:embed="rId2">
                    <am3d:spPr>
                      <a:xfrm>
                        <a:off x="0" y="0"/>
                        <a:ext cx="523394" cy="631024"/>
                      </a:xfrm>
                      <a:prstGeom prst="rect">
                        <a:avLst/>
                      </a:prstGeom>
                    </am3d:spPr>
                    <am3d:camera>
                      <am3d:pos x="0" y="0" z="68664619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3674516" d="1000000"/>
                      <am3d:preTrans dx="0" dy="-18000000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995289" ay="-1177025" az="-342670"/>
                      <am3d:postTrans dx="0" dy="0" dz="0"/>
                    </am3d:trans>
                    <am3d:attrSrcUrl r:id="rId3"/>
                    <am3d:raster rName="Office3DRenderer" rVer="16.0.8326">
                      <am3d:blip r:embed="rId6"/>
                    </am3d:raster>
                    <am3d:objViewport viewportSz="692326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75" name="3D Model 80" descr="Mainframe symbol">
                  <a:extLst>
                    <a:ext uri="{FF2B5EF4-FFF2-40B4-BE49-F238E27FC236}">
                      <a16:creationId xmlns:a16="http://schemas.microsoft.com/office/drawing/2014/main" id="{D35FA85F-78AE-4B3C-946B-64E466B9284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341776" y="1466743"/>
                  <a:ext cx="523394" cy="63102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DBB413C-82E3-49B0-9A08-B8F4132C717F}"/>
                </a:ext>
              </a:extLst>
            </p:cNvPr>
            <p:cNvSpPr txBox="1"/>
            <p:nvPr/>
          </p:nvSpPr>
          <p:spPr>
            <a:xfrm>
              <a:off x="8974526" y="2061413"/>
              <a:ext cx="14391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CSS </a:t>
              </a:r>
              <a:r>
                <a:rPr lang="en-US" sz="800" dirty="0" smtClean="0"/>
                <a:t>Dev Server</a:t>
              </a:r>
              <a:endParaRPr lang="en-US" sz="800" dirty="0"/>
            </a:p>
            <a:p>
              <a:pPr algn="ctr"/>
              <a:r>
                <a:rPr lang="en-US" sz="800" dirty="0">
                  <a:solidFill>
                    <a:srgbClr val="399131"/>
                  </a:solidFill>
                </a:rPr>
                <a:t>HP-UX Itanium</a:t>
              </a:r>
            </a:p>
            <a:p>
              <a:pPr algn="ctr"/>
              <a:r>
                <a:rPr lang="en-US" sz="800" dirty="0">
                  <a:solidFill>
                    <a:srgbClr val="399131"/>
                  </a:solidFill>
                </a:rPr>
                <a:t>Upgraded Processor</a:t>
              </a:r>
            </a:p>
            <a:p>
              <a:pPr algn="ctr"/>
              <a:r>
                <a:rPr lang="en-US" sz="800" dirty="0">
                  <a:solidFill>
                    <a:srgbClr val="399131"/>
                  </a:solidFill>
                </a:rPr>
                <a:t>Upgraded Memory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AB51A9E-E39C-40AD-A8AA-14467297F695}"/>
              </a:ext>
            </a:extLst>
          </p:cNvPr>
          <p:cNvGrpSpPr/>
          <p:nvPr/>
        </p:nvGrpSpPr>
        <p:grpSpPr>
          <a:xfrm>
            <a:off x="1549032" y="2878592"/>
            <a:ext cx="9697542" cy="1591713"/>
            <a:chOff x="1549032" y="2878592"/>
            <a:chExt cx="9697542" cy="1591713"/>
          </a:xfrm>
        </p:grpSpPr>
        <mc:AlternateContent xmlns:mc="http://schemas.openxmlformats.org/markup-compatibility/2006">
          <mc:Choice xmlns:am3d="http://schemas.microsoft.com/office/drawing/2017/model3d" xmlns="" Requires="am3d">
            <p:graphicFrame>
              <p:nvGraphicFramePr>
                <p:cNvPr id="251" name="3D Model 250" descr="Mainframe symbol">
                  <a:extLst>
                    <a:ext uri="{FF2B5EF4-FFF2-40B4-BE49-F238E27FC236}">
                      <a16:creationId xmlns:a16="http://schemas.microsoft.com/office/drawing/2014/main" id="{7B6E02A7-E3DE-4181-B6CE-9F6B45E345C4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17559779"/>
                    </p:ext>
                  </p:extLst>
                </p:nvPr>
              </p:nvGraphicFramePr>
              <p:xfrm>
                <a:off x="9797936" y="2878592"/>
                <a:ext cx="523394" cy="631024"/>
              </p:xfrm>
              <a:graphic>
                <a:graphicData uri="http://schemas.microsoft.com/office/drawing/2017/model3d">
                  <am3d:model3d r:embed="rId2">
                    <am3d:spPr>
                      <a:xfrm>
                        <a:off x="0" y="0"/>
                        <a:ext cx="523394" cy="631024"/>
                      </a:xfrm>
                      <a:prstGeom prst="rect">
                        <a:avLst/>
                      </a:prstGeom>
                    </am3d:spPr>
                    <am3d:camera>
                      <am3d:pos x="0" y="0" z="68664619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3674516" d="1000000"/>
                      <am3d:preTrans dx="0" dy="-18000000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995289" ay="-1177025" az="-342670"/>
                      <am3d:postTrans dx="0" dy="0" dz="0"/>
                    </am3d:trans>
                    <am3d:attrSrcUrl r:id="rId3"/>
                    <am3d:raster rName="Office3DRenderer" rVer="16.0.8326">
                      <am3d:blip r:embed="rId6"/>
                    </am3d:raster>
                    <am3d:objViewport viewportSz="692326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78" name="3D Model 250" descr="Mainframe symbol">
                  <a:extLst>
                    <a:ext uri="{FF2B5EF4-FFF2-40B4-BE49-F238E27FC236}">
                      <a16:creationId xmlns:a16="http://schemas.microsoft.com/office/drawing/2014/main" id="{7B6E02A7-E3DE-4181-B6CE-9F6B45E345C4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797936" y="2878592"/>
                  <a:ext cx="523394" cy="63102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9" name="Rectangle 78"/>
            <p:cNvSpPr/>
            <p:nvPr/>
          </p:nvSpPr>
          <p:spPr>
            <a:xfrm rot="16200000">
              <a:off x="5656145" y="-1076211"/>
              <a:ext cx="1464995" cy="9499056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80" name="Down Arrow 79"/>
            <p:cNvSpPr/>
            <p:nvPr/>
          </p:nvSpPr>
          <p:spPr>
            <a:xfrm rot="16200000">
              <a:off x="5641551" y="1501545"/>
              <a:ext cx="908893" cy="431977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  <a:alpha val="50196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81" name="Right Arrow 80"/>
            <p:cNvSpPr/>
            <p:nvPr/>
          </p:nvSpPr>
          <p:spPr>
            <a:xfrm>
              <a:off x="4727641" y="3468275"/>
              <a:ext cx="2616740" cy="672382"/>
            </a:xfrm>
            <a:prstGeom prst="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sz="1100" dirty="0"/>
                <a:t>Updates the CSS database and client to the latest, vendor-supported version</a:t>
              </a:r>
            </a:p>
          </p:txBody>
        </p:sp>
        <p:sp>
          <p:nvSpPr>
            <p:cNvPr id="82" name="Right Arrow 81"/>
            <p:cNvSpPr/>
            <p:nvPr/>
          </p:nvSpPr>
          <p:spPr>
            <a:xfrm>
              <a:off x="4200830" y="3135373"/>
              <a:ext cx="3586809" cy="434156"/>
            </a:xfrm>
            <a:prstGeom prst="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1400" b="1" dirty="0"/>
                <a:t>CSS Database and Client Upgrade</a:t>
              </a:r>
            </a:p>
          </p:txBody>
        </p:sp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CCABE1AB-0E1A-45A7-A7C3-6229A4AB3D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2009" t="12783" r="76879" b="51428"/>
            <a:stretch/>
          </p:blipFill>
          <p:spPr>
            <a:xfrm>
              <a:off x="1708593" y="3019591"/>
              <a:ext cx="459241" cy="457200"/>
            </a:xfrm>
            <a:prstGeom prst="rect">
              <a:avLst/>
            </a:prstGeom>
          </p:spPr>
        </p:pic>
        <p:sp>
          <p:nvSpPr>
            <p:cNvPr id="84" name="Cylinder 26">
              <a:extLst>
                <a:ext uri="{FF2B5EF4-FFF2-40B4-BE49-F238E27FC236}">
                  <a16:creationId xmlns:a16="http://schemas.microsoft.com/office/drawing/2014/main" id="{5DA1407E-5820-40A1-A5CB-32153B88E86C}"/>
                </a:ext>
              </a:extLst>
            </p:cNvPr>
            <p:cNvSpPr/>
            <p:nvPr/>
          </p:nvSpPr>
          <p:spPr>
            <a:xfrm>
              <a:off x="3395968" y="3716034"/>
              <a:ext cx="485103" cy="466954"/>
            </a:xfrm>
            <a:prstGeom prst="can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/>
                <a:t>CSS</a:t>
              </a:r>
              <a:endParaRPr lang="en-US" sz="800" dirty="0"/>
            </a:p>
            <a:p>
              <a:pPr algn="ctr"/>
              <a:r>
                <a:rPr lang="en-US" sz="700" dirty="0"/>
                <a:t>Ora</a:t>
              </a:r>
              <a:r>
                <a:rPr lang="en-US" sz="700" b="1" dirty="0"/>
                <a:t>cle 11.2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9301F409-8C4E-4D6E-A31A-D0E8BFC54EF8}"/>
                </a:ext>
              </a:extLst>
            </p:cNvPr>
            <p:cNvSpPr txBox="1"/>
            <p:nvPr/>
          </p:nvSpPr>
          <p:spPr>
            <a:xfrm>
              <a:off x="1567763" y="3422363"/>
              <a:ext cx="8816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1,000+ Users</a:t>
              </a:r>
            </a:p>
          </p:txBody>
        </p: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BF16EA97-9FA2-4890-92A6-D3848D34433C}"/>
                </a:ext>
              </a:extLst>
            </p:cNvPr>
            <p:cNvCxnSpPr>
              <a:cxnSpLocks/>
              <a:stCxn id="83" idx="3"/>
              <a:endCxn id="89" idx="1"/>
            </p:cNvCxnSpPr>
            <p:nvPr/>
          </p:nvCxnSpPr>
          <p:spPr>
            <a:xfrm flipV="1">
              <a:off x="2167834" y="3201636"/>
              <a:ext cx="627270" cy="4655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7" name="Picture 8" descr="https://encrypted-tbn1.gstatic.com/images?q=tbn:ANd9GcQ6gcbdkhvSFHYXM1fdvg5PgjQ6dujYb4BG9p8B4Fl0btJB05YSVhJVHjk">
              <a:hlinkClick r:id="rId9"/>
              <a:extLst>
                <a:ext uri="{FF2B5EF4-FFF2-40B4-BE49-F238E27FC236}">
                  <a16:creationId xmlns:a16="http://schemas.microsoft.com/office/drawing/2014/main" id="{70F3CA07-FDC4-4C2D-91DF-E9B90B31FB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7901" y="3785246"/>
              <a:ext cx="366306" cy="366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507F5F8-6CC2-423F-9A08-CCA195A6EE06}"/>
                </a:ext>
              </a:extLst>
            </p:cNvPr>
            <p:cNvSpPr txBox="1"/>
            <p:nvPr/>
          </p:nvSpPr>
          <p:spPr>
            <a:xfrm>
              <a:off x="1549032" y="4095756"/>
              <a:ext cx="1015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110+ Interfacing Applications</a:t>
              </a:r>
            </a:p>
          </p:txBody>
        </p:sp>
        <mc:AlternateContent xmlns:mc="http://schemas.openxmlformats.org/markup-compatibility/2006">
          <mc:Choice xmlns:am3d="http://schemas.microsoft.com/office/drawing/2017/model3d" xmlns="" Requires="am3d">
            <p:graphicFrame>
              <p:nvGraphicFramePr>
                <p:cNvPr id="41" name="3D Model 40" descr="Mainframe symbol">
                  <a:extLst>
                    <a:ext uri="{FF2B5EF4-FFF2-40B4-BE49-F238E27FC236}">
                      <a16:creationId xmlns:a16="http://schemas.microsoft.com/office/drawing/2014/main" id="{4C042E70-F3F1-459A-8EB4-DE29B089E166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80256604"/>
                    </p:ext>
                  </p:extLst>
                </p:nvPr>
              </p:nvGraphicFramePr>
              <p:xfrm>
                <a:off x="2795104" y="2973036"/>
                <a:ext cx="379219" cy="457200"/>
              </p:xfrm>
              <a:graphic>
                <a:graphicData uri="http://schemas.microsoft.com/office/drawing/2017/model3d">
                  <am3d:model3d r:embed="rId2">
                    <am3d:spPr>
                      <a:xfrm>
                        <a:off x="0" y="0"/>
                        <a:ext cx="379219" cy="457200"/>
                      </a:xfrm>
                      <a:prstGeom prst="rect">
                        <a:avLst/>
                      </a:prstGeom>
                    </am3d:spPr>
                    <am3d:camera>
                      <am3d:pos x="0" y="0" z="68664619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3674516" d="1000000"/>
                      <am3d:preTrans dx="0" dy="-18000000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995289" ay="-1177025" az="-342670"/>
                      <am3d:postTrans dx="0" dy="0" dz="0"/>
                    </am3d:trans>
                    <am3d:attrSrcUrl r:id="rId3"/>
                    <am3d:raster rName="Office3DRenderer" rVer="16.0.8326">
                      <am3d:blip r:embed="rId13"/>
                    </am3d:raster>
                    <am3d:objViewport viewportSz="501616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89" name="3D Model 40" descr="Mainframe symbol">
                  <a:extLst>
                    <a:ext uri="{FF2B5EF4-FFF2-40B4-BE49-F238E27FC236}">
                      <a16:creationId xmlns:a16="http://schemas.microsoft.com/office/drawing/2014/main" id="{4C042E70-F3F1-459A-8EB4-DE29B089E166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795104" y="2973036"/>
                  <a:ext cx="379219" cy="4572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5B18CC8-68EC-4627-80AD-2295E55E526A}"/>
                </a:ext>
              </a:extLst>
            </p:cNvPr>
            <p:cNvSpPr txBox="1"/>
            <p:nvPr/>
          </p:nvSpPr>
          <p:spPr>
            <a:xfrm>
              <a:off x="2564623" y="3376012"/>
              <a:ext cx="769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CSS </a:t>
              </a:r>
              <a:r>
                <a:rPr lang="en-US" sz="800" dirty="0" smtClean="0"/>
                <a:t>Prod Server</a:t>
              </a:r>
              <a:endParaRPr lang="en-US" sz="800" dirty="0"/>
            </a:p>
            <a:p>
              <a:pPr algn="ctr"/>
              <a:r>
                <a:rPr lang="en-US" sz="800" dirty="0">
                  <a:solidFill>
                    <a:srgbClr val="FF0000"/>
                  </a:solidFill>
                </a:rPr>
                <a:t>Oracle 10.2</a:t>
              </a: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893A769B-3D78-432E-96CA-3663B98B6707}"/>
                </a:ext>
              </a:extLst>
            </p:cNvPr>
            <p:cNvCxnSpPr>
              <a:cxnSpLocks/>
              <a:stCxn id="87" idx="3"/>
              <a:endCxn id="89" idx="1"/>
            </p:cNvCxnSpPr>
            <p:nvPr/>
          </p:nvCxnSpPr>
          <p:spPr>
            <a:xfrm flipV="1">
              <a:off x="2164207" y="3201636"/>
              <a:ext cx="630897" cy="766763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59CF8CAF-7C3E-433A-A0C9-6B53E49633FB}"/>
                </a:ext>
              </a:extLst>
            </p:cNvPr>
            <p:cNvCxnSpPr>
              <a:cxnSpLocks/>
              <a:stCxn id="89" idx="3"/>
              <a:endCxn id="84" idx="1"/>
            </p:cNvCxnSpPr>
            <p:nvPr/>
          </p:nvCxnSpPr>
          <p:spPr>
            <a:xfrm>
              <a:off x="3174323" y="3201636"/>
              <a:ext cx="464197" cy="514398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10DF0279-6528-4145-A5A6-E81C72536D01}"/>
                </a:ext>
              </a:extLst>
            </p:cNvPr>
            <p:cNvCxnSpPr>
              <a:cxnSpLocks/>
              <a:stCxn id="87" idx="3"/>
              <a:endCxn id="84" idx="2"/>
            </p:cNvCxnSpPr>
            <p:nvPr/>
          </p:nvCxnSpPr>
          <p:spPr>
            <a:xfrm flipV="1">
              <a:off x="2164207" y="3949511"/>
              <a:ext cx="1231761" cy="18888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654C9636-7AD3-4454-90F2-83E04E9BCA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2009" t="12783" r="76879" b="51428"/>
            <a:stretch/>
          </p:blipFill>
          <p:spPr>
            <a:xfrm>
              <a:off x="8886236" y="2955682"/>
              <a:ext cx="459241" cy="457200"/>
            </a:xfrm>
            <a:prstGeom prst="rect">
              <a:avLst/>
            </a:prstGeom>
          </p:spPr>
        </p:pic>
        <p:sp>
          <p:nvSpPr>
            <p:cNvPr id="95" name="Cylinder 245">
              <a:extLst>
                <a:ext uri="{FF2B5EF4-FFF2-40B4-BE49-F238E27FC236}">
                  <a16:creationId xmlns:a16="http://schemas.microsoft.com/office/drawing/2014/main" id="{69F468A8-A819-4DCF-AF52-179BDA1D3727}"/>
                </a:ext>
              </a:extLst>
            </p:cNvPr>
            <p:cNvSpPr/>
            <p:nvPr/>
          </p:nvSpPr>
          <p:spPr>
            <a:xfrm>
              <a:off x="10573611" y="3632669"/>
              <a:ext cx="456086" cy="466954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/>
                <a:t>CSS</a:t>
              </a:r>
            </a:p>
            <a:p>
              <a:pPr algn="ctr"/>
              <a:r>
                <a:rPr lang="en-US" sz="700" dirty="0"/>
                <a:t>Ora</a:t>
              </a:r>
              <a:r>
                <a:rPr lang="en-US" sz="700" b="1" dirty="0"/>
                <a:t>cle 12.2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E46CB95E-48D5-4608-941A-B7C96C0EDF49}"/>
                </a:ext>
              </a:extLst>
            </p:cNvPr>
            <p:cNvSpPr txBox="1"/>
            <p:nvPr/>
          </p:nvSpPr>
          <p:spPr>
            <a:xfrm>
              <a:off x="8783157" y="3346908"/>
              <a:ext cx="85098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1,000+ Users</a:t>
              </a:r>
            </a:p>
          </p:txBody>
        </p:sp>
        <p:cxnSp>
          <p:nvCxnSpPr>
            <p:cNvPr id="97" name="Straight Arrow Connector 96">
              <a:extLst>
                <a:ext uri="{FF2B5EF4-FFF2-40B4-BE49-F238E27FC236}">
                  <a16:creationId xmlns:a16="http://schemas.microsoft.com/office/drawing/2014/main" id="{11CD2A63-BE8A-40E6-A2AB-DE4E31B4B67E}"/>
                </a:ext>
              </a:extLst>
            </p:cNvPr>
            <p:cNvCxnSpPr>
              <a:cxnSpLocks/>
              <a:stCxn id="94" idx="3"/>
              <a:endCxn id="78" idx="1"/>
            </p:cNvCxnSpPr>
            <p:nvPr/>
          </p:nvCxnSpPr>
          <p:spPr>
            <a:xfrm>
              <a:off x="9345477" y="3184282"/>
              <a:ext cx="452459" cy="9822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8" name="Picture 8" descr="https://encrypted-tbn1.gstatic.com/images?q=tbn:ANd9GcQ6gcbdkhvSFHYXM1fdvg5PgjQ6dujYb4BG9p8B4Fl0btJB05YSVhJVHjk">
              <a:hlinkClick r:id="rId9"/>
              <a:extLst>
                <a:ext uri="{FF2B5EF4-FFF2-40B4-BE49-F238E27FC236}">
                  <a16:creationId xmlns:a16="http://schemas.microsoft.com/office/drawing/2014/main" id="{374165BF-948A-4B4C-8AA5-6EEAF24EA2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5544" y="3701881"/>
              <a:ext cx="366306" cy="366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9294D41D-2CDE-4FC5-AA54-D989A43E7D98}"/>
                </a:ext>
              </a:extLst>
            </p:cNvPr>
            <p:cNvSpPr txBox="1"/>
            <p:nvPr/>
          </p:nvSpPr>
          <p:spPr>
            <a:xfrm>
              <a:off x="8698405" y="3997690"/>
              <a:ext cx="10242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110+ Interfacing Applications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C45DD67-D5CA-414F-912B-5FBAAA146C1F}"/>
                </a:ext>
              </a:extLst>
            </p:cNvPr>
            <p:cNvSpPr txBox="1"/>
            <p:nvPr/>
          </p:nvSpPr>
          <p:spPr>
            <a:xfrm>
              <a:off x="9661898" y="3434093"/>
              <a:ext cx="769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CSS </a:t>
              </a:r>
              <a:r>
                <a:rPr lang="en-US" sz="800" dirty="0" smtClean="0"/>
                <a:t>Prod Server</a:t>
              </a:r>
              <a:endParaRPr lang="en-US" sz="800" dirty="0"/>
            </a:p>
            <a:p>
              <a:pPr algn="ctr"/>
              <a:r>
                <a:rPr lang="en-US" sz="800" dirty="0">
                  <a:solidFill>
                    <a:srgbClr val="399131"/>
                  </a:solidFill>
                </a:rPr>
                <a:t>Oracle 12.2</a:t>
              </a:r>
            </a:p>
          </p:txBody>
        </p:sp>
        <p:cxnSp>
          <p:nvCxnSpPr>
            <p:cNvPr id="101" name="Straight Arrow Connector 100">
              <a:extLst>
                <a:ext uri="{FF2B5EF4-FFF2-40B4-BE49-F238E27FC236}">
                  <a16:creationId xmlns:a16="http://schemas.microsoft.com/office/drawing/2014/main" id="{6ED04C0B-E660-4D89-8D4A-81E6B22EA0A1}"/>
                </a:ext>
              </a:extLst>
            </p:cNvPr>
            <p:cNvCxnSpPr>
              <a:cxnSpLocks/>
              <a:stCxn id="98" idx="3"/>
              <a:endCxn id="78" idx="1"/>
            </p:cNvCxnSpPr>
            <p:nvPr/>
          </p:nvCxnSpPr>
          <p:spPr>
            <a:xfrm flipV="1">
              <a:off x="9341850" y="3194104"/>
              <a:ext cx="456086" cy="69093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>
              <a:extLst>
                <a:ext uri="{FF2B5EF4-FFF2-40B4-BE49-F238E27FC236}">
                  <a16:creationId xmlns:a16="http://schemas.microsoft.com/office/drawing/2014/main" id="{C6E1F601-D7FB-4640-8E36-9ACF5EC3ABFE}"/>
                </a:ext>
              </a:extLst>
            </p:cNvPr>
            <p:cNvCxnSpPr>
              <a:cxnSpLocks/>
              <a:stCxn id="78" idx="3"/>
              <a:endCxn id="95" idx="1"/>
            </p:cNvCxnSpPr>
            <p:nvPr/>
          </p:nvCxnSpPr>
          <p:spPr>
            <a:xfrm>
              <a:off x="10321330" y="3194104"/>
              <a:ext cx="480324" cy="43856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Arrow Connector 102">
              <a:extLst>
                <a:ext uri="{FF2B5EF4-FFF2-40B4-BE49-F238E27FC236}">
                  <a16:creationId xmlns:a16="http://schemas.microsoft.com/office/drawing/2014/main" id="{4C2C0C1A-E1B0-4D79-B4D4-C7E369749DA4}"/>
                </a:ext>
              </a:extLst>
            </p:cNvPr>
            <p:cNvCxnSpPr>
              <a:cxnSpLocks/>
              <a:stCxn id="98" idx="3"/>
              <a:endCxn id="95" idx="2"/>
            </p:cNvCxnSpPr>
            <p:nvPr/>
          </p:nvCxnSpPr>
          <p:spPr>
            <a:xfrm flipV="1">
              <a:off x="9341850" y="3866146"/>
              <a:ext cx="1231761" cy="18888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81E64635-6B33-43C4-BE42-74B5F3A1AD0D}"/>
                </a:ext>
              </a:extLst>
            </p:cNvPr>
            <p:cNvSpPr txBox="1"/>
            <p:nvPr/>
          </p:nvSpPr>
          <p:spPr>
            <a:xfrm>
              <a:off x="2845228" y="4131751"/>
              <a:ext cx="17049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Premier Support Ended 2015.  Extended support ends 12/2020</a:t>
              </a:r>
              <a:endParaRPr lang="en-US" sz="800" dirty="0">
                <a:solidFill>
                  <a:srgbClr val="FF0000"/>
                </a:solidFill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1D30BBA0-8AD8-458B-B94A-96DD540F90FD}"/>
                </a:ext>
              </a:extLst>
            </p:cNvPr>
            <p:cNvSpPr txBox="1"/>
            <p:nvPr/>
          </p:nvSpPr>
          <p:spPr>
            <a:xfrm>
              <a:off x="9661898" y="4093633"/>
              <a:ext cx="15846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Premier Support ends 2023.  Extended support ends 2026</a:t>
              </a:r>
              <a:endParaRPr lang="en-US" sz="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F7EED6B-2707-4A25-971D-66254537DFDD}"/>
              </a:ext>
            </a:extLst>
          </p:cNvPr>
          <p:cNvGrpSpPr/>
          <p:nvPr/>
        </p:nvGrpSpPr>
        <p:grpSpPr>
          <a:xfrm>
            <a:off x="1416360" y="4425364"/>
            <a:ext cx="9721811" cy="1521823"/>
            <a:chOff x="1416360" y="4425364"/>
            <a:chExt cx="9721811" cy="1521823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145B857C-2ED0-4256-A6B1-CCEC2496C55B}"/>
                </a:ext>
              </a:extLst>
            </p:cNvPr>
            <p:cNvSpPr/>
            <p:nvPr/>
          </p:nvSpPr>
          <p:spPr>
            <a:xfrm rot="16200000">
              <a:off x="5656145" y="465162"/>
              <a:ext cx="1464995" cy="9499056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Down Arrow 74">
              <a:extLst>
                <a:ext uri="{FF2B5EF4-FFF2-40B4-BE49-F238E27FC236}">
                  <a16:creationId xmlns:a16="http://schemas.microsoft.com/office/drawing/2014/main" id="{9E339BB9-A09E-4E2D-AE58-9EC8A4A78E83}"/>
                </a:ext>
              </a:extLst>
            </p:cNvPr>
            <p:cNvSpPr/>
            <p:nvPr/>
          </p:nvSpPr>
          <p:spPr>
            <a:xfrm rot="16200000">
              <a:off x="5641551" y="3062374"/>
              <a:ext cx="908893" cy="431977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  <a:alpha val="50196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ight Arrow 75">
              <a:extLst>
                <a:ext uri="{FF2B5EF4-FFF2-40B4-BE49-F238E27FC236}">
                  <a16:creationId xmlns:a16="http://schemas.microsoft.com/office/drawing/2014/main" id="{BB75BD73-EA5B-49F3-BDDA-83EB43BEE3DD}"/>
                </a:ext>
              </a:extLst>
            </p:cNvPr>
            <p:cNvSpPr/>
            <p:nvPr/>
          </p:nvSpPr>
          <p:spPr>
            <a:xfrm>
              <a:off x="3940233" y="5029104"/>
              <a:ext cx="4153853" cy="672382"/>
            </a:xfrm>
            <a:prstGeom prst="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sz="1100" dirty="0"/>
                <a:t>Turns data transmitted over the network into unrecognizable, jumbled text readable only by the source and target system</a:t>
              </a:r>
            </a:p>
          </p:txBody>
        </p:sp>
        <p:sp>
          <p:nvSpPr>
            <p:cNvPr id="110" name="Right Arrow 81">
              <a:extLst>
                <a:ext uri="{FF2B5EF4-FFF2-40B4-BE49-F238E27FC236}">
                  <a16:creationId xmlns:a16="http://schemas.microsoft.com/office/drawing/2014/main" id="{BE4B0D2E-A3B1-4801-B802-673792B22F25}"/>
                </a:ext>
              </a:extLst>
            </p:cNvPr>
            <p:cNvSpPr/>
            <p:nvPr/>
          </p:nvSpPr>
          <p:spPr>
            <a:xfrm>
              <a:off x="4211092" y="4696202"/>
              <a:ext cx="3576547" cy="434156"/>
            </a:xfrm>
            <a:prstGeom prst="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1400" b="1" dirty="0"/>
                <a:t>CSS Data Transmission Encryption</a:t>
              </a:r>
            </a:p>
          </p:txBody>
        </p:sp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8E30658B-FDD9-44E2-9E0A-0B51DCF467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2009" t="12783" r="76879" b="51428"/>
            <a:stretch/>
          </p:blipFill>
          <p:spPr>
            <a:xfrm>
              <a:off x="1748718" y="4494227"/>
              <a:ext cx="459241" cy="457200"/>
            </a:xfrm>
            <a:prstGeom prst="rect">
              <a:avLst/>
            </a:prstGeom>
          </p:spPr>
        </p:pic>
        <p:sp>
          <p:nvSpPr>
            <p:cNvPr id="112" name="Cylinder 220">
              <a:extLst>
                <a:ext uri="{FF2B5EF4-FFF2-40B4-BE49-F238E27FC236}">
                  <a16:creationId xmlns:a16="http://schemas.microsoft.com/office/drawing/2014/main" id="{B7A38200-35EA-479D-87CE-042920587619}"/>
                </a:ext>
              </a:extLst>
            </p:cNvPr>
            <p:cNvSpPr/>
            <p:nvPr/>
          </p:nvSpPr>
          <p:spPr>
            <a:xfrm>
              <a:off x="3395969" y="5190670"/>
              <a:ext cx="488752" cy="466954"/>
            </a:xfrm>
            <a:prstGeom prst="can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/>
                <a:t>CSS</a:t>
              </a:r>
            </a:p>
            <a:p>
              <a:pPr algn="ctr"/>
              <a:r>
                <a:rPr lang="en-US" sz="700" dirty="0"/>
                <a:t>Ora</a:t>
              </a:r>
              <a:r>
                <a:rPr lang="en-US" sz="700" b="1" dirty="0"/>
                <a:t>cle 11.2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3ED6FE33-DD8A-45D1-8B16-8D6F27AC1C6E}"/>
                </a:ext>
              </a:extLst>
            </p:cNvPr>
            <p:cNvSpPr txBox="1"/>
            <p:nvPr/>
          </p:nvSpPr>
          <p:spPr>
            <a:xfrm>
              <a:off x="1616749" y="4905334"/>
              <a:ext cx="83263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1,000+ Users</a:t>
              </a:r>
            </a:p>
          </p:txBody>
        </p:sp>
        <p:cxnSp>
          <p:nvCxnSpPr>
            <p:cNvPr id="114" name="Straight Arrow Connector 113">
              <a:extLst>
                <a:ext uri="{FF2B5EF4-FFF2-40B4-BE49-F238E27FC236}">
                  <a16:creationId xmlns:a16="http://schemas.microsoft.com/office/drawing/2014/main" id="{BDBC0A47-83AD-4240-B923-70AD449265C0}"/>
                </a:ext>
              </a:extLst>
            </p:cNvPr>
            <p:cNvCxnSpPr>
              <a:cxnSpLocks/>
              <a:stCxn id="111" idx="3"/>
              <a:endCxn id="117" idx="1"/>
            </p:cNvCxnSpPr>
            <p:nvPr/>
          </p:nvCxnSpPr>
          <p:spPr>
            <a:xfrm>
              <a:off x="2207959" y="4722827"/>
              <a:ext cx="612253" cy="40058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5" name="Picture 8" descr="https://encrypted-tbn1.gstatic.com/images?q=tbn:ANd9GcQ6gcbdkhvSFHYXM1fdvg5PgjQ6dujYb4BG9p8B4Fl0btJB05YSVhJVHjk">
              <a:hlinkClick r:id="rId9"/>
              <a:extLst>
                <a:ext uri="{FF2B5EF4-FFF2-40B4-BE49-F238E27FC236}">
                  <a16:creationId xmlns:a16="http://schemas.microsoft.com/office/drawing/2014/main" id="{3E6B0401-CB6E-40B6-8BBC-768CEEE2A0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8026" y="5259882"/>
              <a:ext cx="366306" cy="366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A970549F-45A6-4998-8424-75C4DE1D31A0}"/>
                </a:ext>
              </a:extLst>
            </p:cNvPr>
            <p:cNvSpPr txBox="1"/>
            <p:nvPr/>
          </p:nvSpPr>
          <p:spPr>
            <a:xfrm>
              <a:off x="1416360" y="5564206"/>
              <a:ext cx="1303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110+ Interfacing Applications</a:t>
              </a:r>
            </a:p>
          </p:txBody>
        </p:sp>
        <mc:AlternateContent xmlns:mc="http://schemas.openxmlformats.org/markup-compatibility/2006">
          <mc:Choice xmlns:am3d="http://schemas.microsoft.com/office/drawing/2017/model3d" xmlns="" Requires="am3d">
            <p:graphicFrame>
              <p:nvGraphicFramePr>
                <p:cNvPr id="226" name="3D Model 225" descr="Mainframe symbol">
                  <a:extLst>
                    <a:ext uri="{FF2B5EF4-FFF2-40B4-BE49-F238E27FC236}">
                      <a16:creationId xmlns:a16="http://schemas.microsoft.com/office/drawing/2014/main" id="{2D72959C-F071-444E-90A9-A1306A0C09C7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61756693"/>
                    </p:ext>
                  </p:extLst>
                </p:nvPr>
              </p:nvGraphicFramePr>
              <p:xfrm>
                <a:off x="2820212" y="4533675"/>
                <a:ext cx="380229" cy="458419"/>
              </p:xfrm>
              <a:graphic>
                <a:graphicData uri="http://schemas.microsoft.com/office/drawing/2017/model3d">
                  <am3d:model3d r:embed="rId2">
                    <am3d:spPr>
                      <a:xfrm>
                        <a:off x="0" y="0"/>
                        <a:ext cx="380229" cy="458419"/>
                      </a:xfrm>
                      <a:prstGeom prst="rect">
                        <a:avLst/>
                      </a:prstGeom>
                    </am3d:spPr>
                    <am3d:camera>
                      <am3d:pos x="0" y="0" z="68664619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3674516" d="1000000"/>
                      <am3d:preTrans dx="0" dy="-18000000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995289" ay="-1177025" az="-342670"/>
                      <am3d:postTrans dx="0" dy="0" dz="0"/>
                    </am3d:trans>
                    <am3d:attrSrcUrl r:id="rId3"/>
                    <am3d:raster rName="Office3DRenderer" rVer="16.0.8326">
                      <am3d:blip r:embed="rId11"/>
                    </am3d:raster>
                    <am3d:objViewport viewportSz="50295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17" name="3D Model 225" descr="Mainframe symbol">
                  <a:extLst>
                    <a:ext uri="{FF2B5EF4-FFF2-40B4-BE49-F238E27FC236}">
                      <a16:creationId xmlns:a16="http://schemas.microsoft.com/office/drawing/2014/main" id="{2D72959C-F071-444E-90A9-A1306A0C09C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820212" y="4533675"/>
                  <a:ext cx="380229" cy="458419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D5140A3C-25A6-45EC-BB6B-6398F6431663}"/>
                </a:ext>
              </a:extLst>
            </p:cNvPr>
            <p:cNvSpPr txBox="1"/>
            <p:nvPr/>
          </p:nvSpPr>
          <p:spPr>
            <a:xfrm>
              <a:off x="2613925" y="4972460"/>
              <a:ext cx="769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CSS </a:t>
              </a:r>
              <a:r>
                <a:rPr lang="en-US" sz="800" dirty="0" smtClean="0"/>
                <a:t>Dev &amp; Prod Server</a:t>
              </a:r>
              <a:endParaRPr lang="en-US" sz="800" dirty="0"/>
            </a:p>
            <a:p>
              <a:pPr algn="ctr"/>
              <a:r>
                <a:rPr lang="en-US" sz="800" dirty="0">
                  <a:solidFill>
                    <a:srgbClr val="FF0000"/>
                  </a:solidFill>
                </a:rPr>
                <a:t>Oracle 10.2</a:t>
              </a:r>
            </a:p>
          </p:txBody>
        </p: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C49763CD-62E0-4168-9317-6BADFE5AA04E}"/>
                </a:ext>
              </a:extLst>
            </p:cNvPr>
            <p:cNvCxnSpPr>
              <a:cxnSpLocks/>
              <a:stCxn id="115" idx="3"/>
              <a:endCxn id="117" idx="1"/>
            </p:cNvCxnSpPr>
            <p:nvPr/>
          </p:nvCxnSpPr>
          <p:spPr>
            <a:xfrm flipV="1">
              <a:off x="2204332" y="4762885"/>
              <a:ext cx="615880" cy="68015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C0568CCB-2039-4688-9F71-FFAE0E052BFC}"/>
                </a:ext>
              </a:extLst>
            </p:cNvPr>
            <p:cNvCxnSpPr>
              <a:cxnSpLocks/>
              <a:stCxn id="117" idx="3"/>
              <a:endCxn id="112" idx="1"/>
            </p:cNvCxnSpPr>
            <p:nvPr/>
          </p:nvCxnSpPr>
          <p:spPr>
            <a:xfrm>
              <a:off x="3200441" y="4762885"/>
              <a:ext cx="439904" cy="42778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1" name="Straight Arrow Connector 120">
              <a:extLst>
                <a:ext uri="{FF2B5EF4-FFF2-40B4-BE49-F238E27FC236}">
                  <a16:creationId xmlns:a16="http://schemas.microsoft.com/office/drawing/2014/main" id="{4B19BD19-5B2F-4E14-9ECB-8464F75456AA}"/>
                </a:ext>
              </a:extLst>
            </p:cNvPr>
            <p:cNvCxnSpPr>
              <a:cxnSpLocks/>
              <a:stCxn id="115" idx="3"/>
              <a:endCxn id="112" idx="2"/>
            </p:cNvCxnSpPr>
            <p:nvPr/>
          </p:nvCxnSpPr>
          <p:spPr>
            <a:xfrm flipV="1">
              <a:off x="2204332" y="5424147"/>
              <a:ext cx="1191637" cy="1888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22" name="Callout: Line 1054">
              <a:extLst>
                <a:ext uri="{FF2B5EF4-FFF2-40B4-BE49-F238E27FC236}">
                  <a16:creationId xmlns:a16="http://schemas.microsoft.com/office/drawing/2014/main" id="{FAA4803D-0F42-4318-BA28-11065FDF0D44}"/>
                </a:ext>
              </a:extLst>
            </p:cNvPr>
            <p:cNvSpPr/>
            <p:nvPr/>
          </p:nvSpPr>
          <p:spPr>
            <a:xfrm>
              <a:off x="2727990" y="5716081"/>
              <a:ext cx="1704950" cy="204199"/>
            </a:xfrm>
            <a:prstGeom prst="borderCallout1">
              <a:avLst>
                <a:gd name="adj1" fmla="val -7372"/>
                <a:gd name="adj2" fmla="val 10885"/>
                <a:gd name="adj3" fmla="val -138892"/>
                <a:gd name="adj4" fmla="val 4345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/>
                <a:t>Name:  Jane Doe</a:t>
              </a:r>
            </a:p>
            <a:p>
              <a:pPr algn="ctr"/>
              <a:r>
                <a:rPr lang="en-US" sz="800" dirty="0"/>
                <a:t>Account Number: 12473425</a:t>
              </a:r>
            </a:p>
          </p:txBody>
        </p:sp>
        <p:sp>
          <p:nvSpPr>
            <p:cNvPr id="123" name="Callout: Line 243">
              <a:extLst>
                <a:ext uri="{FF2B5EF4-FFF2-40B4-BE49-F238E27FC236}">
                  <a16:creationId xmlns:a16="http://schemas.microsoft.com/office/drawing/2014/main" id="{F9472AE2-D7C5-4115-A53C-A99BAADF2B97}"/>
                </a:ext>
              </a:extLst>
            </p:cNvPr>
            <p:cNvSpPr/>
            <p:nvPr/>
          </p:nvSpPr>
          <p:spPr>
            <a:xfrm>
              <a:off x="9389760" y="5707284"/>
              <a:ext cx="1704950" cy="204199"/>
            </a:xfrm>
            <a:prstGeom prst="borderCallout1">
              <a:avLst>
                <a:gd name="adj1" fmla="val -7372"/>
                <a:gd name="adj2" fmla="val 10885"/>
                <a:gd name="adj3" fmla="val -123965"/>
                <a:gd name="adj4" fmla="val 2758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/>
                <a:t>C(^jf3L(</a:t>
              </a:r>
              <a:r>
                <a:rPr lang="en-US" sz="800" dirty="0" err="1"/>
                <a:t>c.Cp</a:t>
              </a:r>
              <a:r>
                <a:rPr lang="en-US" sz="800" dirty="0"/>
                <a:t>@!SL(98JC2j*h923*C0229K)9h&amp;^G^trf^5U*u)K7H@</a:t>
              </a:r>
            </a:p>
          </p:txBody>
        </p:sp>
        <mc:AlternateContent xmlns:mc="http://schemas.openxmlformats.org/markup-compatibility/2006">
          <mc:Choice xmlns:am3d="http://schemas.microsoft.com/office/drawing/2017/model3d" xmlns="" Requires="am3d">
            <p:graphicFrame>
              <p:nvGraphicFramePr>
                <p:cNvPr id="84" name="3D Model 83" descr="Mainframe symbol">
                  <a:extLst>
                    <a:ext uri="{FF2B5EF4-FFF2-40B4-BE49-F238E27FC236}">
                      <a16:creationId xmlns:a16="http://schemas.microsoft.com/office/drawing/2014/main" id="{87F8D147-3E1F-4447-92AF-233C58166A20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71024697"/>
                    </p:ext>
                  </p:extLst>
                </p:nvPr>
              </p:nvGraphicFramePr>
              <p:xfrm>
                <a:off x="9797936" y="4425364"/>
                <a:ext cx="523394" cy="631024"/>
              </p:xfrm>
              <a:graphic>
                <a:graphicData uri="http://schemas.microsoft.com/office/drawing/2017/model3d">
                  <am3d:model3d r:embed="rId2">
                    <am3d:spPr>
                      <a:xfrm>
                        <a:off x="0" y="0"/>
                        <a:ext cx="523394" cy="631024"/>
                      </a:xfrm>
                      <a:prstGeom prst="rect">
                        <a:avLst/>
                      </a:prstGeom>
                    </am3d:spPr>
                    <am3d:camera>
                      <am3d:pos x="0" y="0" z="68664619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3674516" d="1000000"/>
                      <am3d:preTrans dx="0" dy="-18000000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995289" ay="-1177025" az="-342670"/>
                      <am3d:postTrans dx="0" dy="0" dz="0"/>
                    </am3d:trans>
                    <am3d:attrSrcUrl r:id="rId3"/>
                    <am3d:raster rName="Office3DRenderer" rVer="16.0.8326">
                      <am3d:blip r:embed="rId16"/>
                    </am3d:raster>
                    <am3d:objViewport viewportSz="692326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24" name="3D Model 83" descr="Mainframe symbol">
                  <a:extLst>
                    <a:ext uri="{FF2B5EF4-FFF2-40B4-BE49-F238E27FC236}">
                      <a16:creationId xmlns:a16="http://schemas.microsoft.com/office/drawing/2014/main" id="{87F8D147-3E1F-4447-92AF-233C58166A20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797936" y="4425364"/>
                  <a:ext cx="523394" cy="631024"/>
                </a:xfrm>
                <a:prstGeom prst="rect">
                  <a:avLst/>
                </a:prstGeom>
              </p:spPr>
            </p:pic>
          </mc:Fallback>
        </mc:AlternateContent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929F8CC9-9496-4C5F-B415-D8DE6C52F2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2009" t="12783" r="76879" b="51428"/>
            <a:stretch/>
          </p:blipFill>
          <p:spPr>
            <a:xfrm>
              <a:off x="8886236" y="4502454"/>
              <a:ext cx="459241" cy="457200"/>
            </a:xfrm>
            <a:prstGeom prst="rect">
              <a:avLst/>
            </a:prstGeom>
          </p:spPr>
        </p:pic>
        <p:sp>
          <p:nvSpPr>
            <p:cNvPr id="126" name="Cylinder 85">
              <a:extLst>
                <a:ext uri="{FF2B5EF4-FFF2-40B4-BE49-F238E27FC236}">
                  <a16:creationId xmlns:a16="http://schemas.microsoft.com/office/drawing/2014/main" id="{1360EB7F-B46B-4202-8B02-AAE82AFF6768}"/>
                </a:ext>
              </a:extLst>
            </p:cNvPr>
            <p:cNvSpPr/>
            <p:nvPr/>
          </p:nvSpPr>
          <p:spPr>
            <a:xfrm>
              <a:off x="10573611" y="5179441"/>
              <a:ext cx="456086" cy="466954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/>
                <a:t>CSS</a:t>
              </a:r>
            </a:p>
            <a:p>
              <a:pPr algn="ctr"/>
              <a:r>
                <a:rPr lang="en-US" sz="700" dirty="0"/>
                <a:t>Ora</a:t>
              </a:r>
              <a:r>
                <a:rPr lang="en-US" sz="700" b="1" dirty="0"/>
                <a:t>cle 12.2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441B4885-B5C8-4F50-9649-E763D471B3EF}"/>
                </a:ext>
              </a:extLst>
            </p:cNvPr>
            <p:cNvSpPr txBox="1"/>
            <p:nvPr/>
          </p:nvSpPr>
          <p:spPr>
            <a:xfrm>
              <a:off x="8783157" y="4893680"/>
              <a:ext cx="85098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1,000+ Users</a:t>
              </a:r>
            </a:p>
          </p:txBody>
        </p:sp>
        <p:cxnSp>
          <p:nvCxnSpPr>
            <p:cNvPr id="128" name="Straight Arrow Connector 127">
              <a:extLst>
                <a:ext uri="{FF2B5EF4-FFF2-40B4-BE49-F238E27FC236}">
                  <a16:creationId xmlns:a16="http://schemas.microsoft.com/office/drawing/2014/main" id="{E87BAC73-B808-4959-B680-8B1BF0943AF5}"/>
                </a:ext>
              </a:extLst>
            </p:cNvPr>
            <p:cNvCxnSpPr>
              <a:cxnSpLocks/>
              <a:stCxn id="125" idx="3"/>
              <a:endCxn id="124" idx="1"/>
            </p:cNvCxnSpPr>
            <p:nvPr/>
          </p:nvCxnSpPr>
          <p:spPr>
            <a:xfrm>
              <a:off x="9345477" y="4731054"/>
              <a:ext cx="452459" cy="9822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9" name="Picture 8" descr="https://encrypted-tbn1.gstatic.com/images?q=tbn:ANd9GcQ6gcbdkhvSFHYXM1fdvg5PgjQ6dujYb4BG9p8B4Fl0btJB05YSVhJVHjk">
              <a:hlinkClick r:id="rId9"/>
              <a:extLst>
                <a:ext uri="{FF2B5EF4-FFF2-40B4-BE49-F238E27FC236}">
                  <a16:creationId xmlns:a16="http://schemas.microsoft.com/office/drawing/2014/main" id="{A8545286-00FA-472F-9F18-983C753210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5544" y="5248653"/>
              <a:ext cx="366306" cy="366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193A2F9D-0450-4ECC-AFAF-C494414AC255}"/>
                </a:ext>
              </a:extLst>
            </p:cNvPr>
            <p:cNvSpPr txBox="1"/>
            <p:nvPr/>
          </p:nvSpPr>
          <p:spPr>
            <a:xfrm>
              <a:off x="8278497" y="5559352"/>
              <a:ext cx="13249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110+ Interfacing Applications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E302A60C-1B02-4FB6-951B-E265BDE9976A}"/>
                </a:ext>
              </a:extLst>
            </p:cNvPr>
            <p:cNvSpPr txBox="1"/>
            <p:nvPr/>
          </p:nvSpPr>
          <p:spPr>
            <a:xfrm>
              <a:off x="9661898" y="4980865"/>
              <a:ext cx="769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CSS </a:t>
              </a:r>
              <a:r>
                <a:rPr lang="en-US" sz="800" dirty="0" smtClean="0"/>
                <a:t>Dev &amp; Prod Server</a:t>
              </a:r>
              <a:endParaRPr lang="en-US" sz="800" dirty="0"/>
            </a:p>
            <a:p>
              <a:pPr algn="ctr"/>
              <a:r>
                <a:rPr lang="en-US" sz="800" dirty="0">
                  <a:solidFill>
                    <a:srgbClr val="399131"/>
                  </a:solidFill>
                </a:rPr>
                <a:t>Oracle 12.2</a:t>
              </a:r>
            </a:p>
          </p:txBody>
        </p:sp>
        <p:cxnSp>
          <p:nvCxnSpPr>
            <p:cNvPr id="132" name="Straight Arrow Connector 131">
              <a:extLst>
                <a:ext uri="{FF2B5EF4-FFF2-40B4-BE49-F238E27FC236}">
                  <a16:creationId xmlns:a16="http://schemas.microsoft.com/office/drawing/2014/main" id="{9EFB5B60-DD40-4B00-BC53-A82E1EBA0358}"/>
                </a:ext>
              </a:extLst>
            </p:cNvPr>
            <p:cNvCxnSpPr>
              <a:cxnSpLocks/>
              <a:stCxn id="129" idx="3"/>
              <a:endCxn id="124" idx="1"/>
            </p:cNvCxnSpPr>
            <p:nvPr/>
          </p:nvCxnSpPr>
          <p:spPr>
            <a:xfrm flipV="1">
              <a:off x="9341850" y="4740876"/>
              <a:ext cx="456086" cy="69093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>
              <a:extLst>
                <a:ext uri="{FF2B5EF4-FFF2-40B4-BE49-F238E27FC236}">
                  <a16:creationId xmlns:a16="http://schemas.microsoft.com/office/drawing/2014/main" id="{5DB0B3B9-9506-4F1E-A08D-C4C1D28C722A}"/>
                </a:ext>
              </a:extLst>
            </p:cNvPr>
            <p:cNvCxnSpPr>
              <a:cxnSpLocks/>
              <a:stCxn id="124" idx="3"/>
              <a:endCxn id="126" idx="1"/>
            </p:cNvCxnSpPr>
            <p:nvPr/>
          </p:nvCxnSpPr>
          <p:spPr>
            <a:xfrm>
              <a:off x="10321330" y="4740876"/>
              <a:ext cx="480324" cy="43856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Arrow Connector 133">
              <a:extLst>
                <a:ext uri="{FF2B5EF4-FFF2-40B4-BE49-F238E27FC236}">
                  <a16:creationId xmlns:a16="http://schemas.microsoft.com/office/drawing/2014/main" id="{DD657AAE-3345-43E1-B3B8-AA88CE90D61F}"/>
                </a:ext>
              </a:extLst>
            </p:cNvPr>
            <p:cNvCxnSpPr>
              <a:cxnSpLocks/>
              <a:stCxn id="129" idx="3"/>
              <a:endCxn id="126" idx="2"/>
            </p:cNvCxnSpPr>
            <p:nvPr/>
          </p:nvCxnSpPr>
          <p:spPr>
            <a:xfrm flipV="1">
              <a:off x="9341850" y="5412918"/>
              <a:ext cx="1231761" cy="1888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1096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6697" y="152399"/>
            <a:ext cx="8229600" cy="944562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Expected Impacts on Interface Partners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803CC-B6BD-4BB5-8E10-6E82084C513B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FD231AD-4B0A-4941-9C7F-9ED2A8A505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359829"/>
              </p:ext>
            </p:extLst>
          </p:nvPr>
        </p:nvGraphicFramePr>
        <p:xfrm>
          <a:off x="653143" y="905691"/>
          <a:ext cx="10937966" cy="5241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8983">
                  <a:extLst>
                    <a:ext uri="{9D8B030D-6E8A-4147-A177-3AD203B41FA5}">
                      <a16:colId xmlns:a16="http://schemas.microsoft.com/office/drawing/2014/main" val="2925029225"/>
                    </a:ext>
                  </a:extLst>
                </a:gridCol>
                <a:gridCol w="5468983">
                  <a:extLst>
                    <a:ext uri="{9D8B030D-6E8A-4147-A177-3AD203B41FA5}">
                      <a16:colId xmlns:a16="http://schemas.microsoft.com/office/drawing/2014/main" val="2841567923"/>
                    </a:ext>
                  </a:extLst>
                </a:gridCol>
              </a:tblGrid>
              <a:tr h="43393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Connection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Impact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82955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dirty="0"/>
                        <a:t>Web Service (CSS/HAWS)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Production – Repoint Web Service Calls from HTTP to HTTPS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Development – Repoint Web Service Calls from HTTP to HTTPS, Server Name from GOBHUD95 to GOBHUD85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39536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dirty="0"/>
                        <a:t>Database</a:t>
                      </a:r>
                    </a:p>
                    <a:p>
                      <a:r>
                        <a:rPr lang="en-US" sz="1100" dirty="0"/>
                        <a:t>A.  DB Link</a:t>
                      </a:r>
                    </a:p>
                    <a:p>
                      <a:r>
                        <a:rPr lang="en-US" sz="1100" dirty="0"/>
                        <a:t>B.  Oracle Client Direct Connect</a:t>
                      </a:r>
                    </a:p>
                    <a:p>
                      <a:r>
                        <a:rPr lang="en-US" sz="1100" dirty="0"/>
                        <a:t>C.  Direct Connect through Other Client (JDBC)​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Implementing Database Connection Encryption and Upgraded Database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en-US" sz="1100" dirty="0"/>
                        <a:t>Ensure DB Link created to new Dev. Database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en-US" sz="1100" dirty="0"/>
                        <a:t>No change due to TNS alias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en-US" sz="1100" dirty="0"/>
                        <a:t>Potential for Changes such as Connection Update/Other Updates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598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dirty="0"/>
                        <a:t>FTP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Update Connection from GOBHUD95 to GOBHUD85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0377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Mulesoft</a:t>
                      </a:r>
                      <a:r>
                        <a:rPr lang="en-US" sz="1600" dirty="0" smtClean="0"/>
                        <a:t> / ESB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 changes expected because </a:t>
                      </a:r>
                      <a:r>
                        <a:rPr lang="en-US" sz="1600" dirty="0" err="1"/>
                        <a:t>Mulesoft</a:t>
                      </a:r>
                      <a:r>
                        <a:rPr lang="en-US" sz="1600" dirty="0"/>
                        <a:t> will make the necessary connection updates. Testing participation will be requested.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3815117"/>
                  </a:ext>
                </a:extLst>
              </a:tr>
              <a:tr h="209006">
                <a:tc>
                  <a:txBody>
                    <a:bodyPr/>
                    <a:lstStyle/>
                    <a:p>
                      <a:r>
                        <a:rPr lang="en-US" sz="1600" dirty="0"/>
                        <a:t>MQ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 changes expected because MQ will make the necessary connection updates. Testing participation will be requested.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801961"/>
                  </a:ext>
                </a:extLst>
              </a:tr>
              <a:tr h="433935">
                <a:tc>
                  <a:txBody>
                    <a:bodyPr/>
                    <a:lstStyle/>
                    <a:p>
                      <a:r>
                        <a:rPr lang="en-US" sz="1600" dirty="0"/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184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446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60960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Project Timeline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803CC-B6BD-4BB5-8E10-6E82084C513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603115" y="914400"/>
            <a:ext cx="10972800" cy="87670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2400" dirty="0"/>
              <a:t>The project will focus on hardware procurement and software upgrade/installations through April followed by a practice conversion to prepare the environment for testing. Testing will be executed in all environments through early September.  </a:t>
            </a:r>
            <a:r>
              <a:rPr lang="en-US" sz="2400" dirty="0" smtClean="0"/>
              <a:t>New Dev Go-Live is </a:t>
            </a:r>
            <a:r>
              <a:rPr lang="en-US" sz="2400" b="1" dirty="0" smtClean="0"/>
              <a:t>August 17</a:t>
            </a:r>
            <a:r>
              <a:rPr lang="en-US" sz="2400" b="1" baseline="30000" dirty="0" smtClean="0"/>
              <a:t>th</a:t>
            </a:r>
            <a:r>
              <a:rPr lang="en-US" sz="2400" dirty="0" smtClean="0"/>
              <a:t>; Prod </a:t>
            </a:r>
            <a:r>
              <a:rPr lang="en-US" sz="2400" dirty="0"/>
              <a:t>go-live </a:t>
            </a:r>
            <a:r>
              <a:rPr lang="en-US" sz="2400" dirty="0" smtClean="0"/>
              <a:t>is </a:t>
            </a:r>
            <a:r>
              <a:rPr lang="en-US" sz="2400" b="1" dirty="0" smtClean="0"/>
              <a:t>September 21</a:t>
            </a:r>
            <a:r>
              <a:rPr lang="en-US" sz="2400" b="1" baseline="30000" dirty="0" smtClean="0"/>
              <a:t>st</a:t>
            </a:r>
            <a:r>
              <a:rPr lang="en-US" sz="2400" dirty="0" smtClean="0"/>
              <a:t>.</a:t>
            </a:r>
            <a:endParaRPr lang="en-US" sz="2000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37" y="2295034"/>
            <a:ext cx="11707738" cy="2934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828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803CC-B6BD-4BB5-8E10-6E82084C513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876697" y="152399"/>
            <a:ext cx="8229600" cy="944562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Issues/Risks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1542467" y="1096961"/>
            <a:ext cx="9500766" cy="201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1900" dirty="0"/>
              <a:t>Risks identified:​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900" dirty="0"/>
              <a:t>Oracle Client/Server encryption has not been implemented at </a:t>
            </a:r>
            <a:r>
              <a:rPr lang="en-US" sz="1900" dirty="0" smtClean="0"/>
              <a:t>Ameren​</a:t>
            </a:r>
            <a:endParaRPr lang="en-US" sz="19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900" dirty="0"/>
              <a:t>Firewall rules implementation turn-around times can take up to 6-weeks​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sz="24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448790" y="331321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97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BOX" val="This is the easiest to maintain out of all samples."/>
</p:tagLst>
</file>

<file path=ppt/theme/theme1.xml><?xml version="1.0" encoding="utf-8"?>
<a:theme xmlns:a="http://schemas.openxmlformats.org/drawingml/2006/main" name="2017CorporateTemplate">
  <a:themeElements>
    <a:clrScheme name="Ameren Corporate">
      <a:dk1>
        <a:srgbClr val="555555"/>
      </a:dk1>
      <a:lt1>
        <a:sysClr val="window" lastClr="FFFFFF"/>
      </a:lt1>
      <a:dk2>
        <a:srgbClr val="555555"/>
      </a:dk2>
      <a:lt2>
        <a:srgbClr val="FFFFFF"/>
      </a:lt2>
      <a:accent1>
        <a:srgbClr val="439639"/>
      </a:accent1>
      <a:accent2>
        <a:srgbClr val="1B6CB5"/>
      </a:accent2>
      <a:accent3>
        <a:srgbClr val="7BC143"/>
      </a:accent3>
      <a:accent4>
        <a:srgbClr val="72CDF4"/>
      </a:accent4>
      <a:accent5>
        <a:srgbClr val="F48C24"/>
      </a:accent5>
      <a:accent6>
        <a:srgbClr val="EE3224"/>
      </a:accent6>
      <a:hlink>
        <a:srgbClr val="1B6CB5"/>
      </a:hlink>
      <a:folHlink>
        <a:srgbClr val="72CDF4"/>
      </a:folHlink>
    </a:clrScheme>
    <a:fontScheme name="Ameren Corpor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96DF8D3-EC8C-4098-8CAC-061AD88145A5}" vid="{6FC860C6-1EF7-465E-B166-C5D6794B6F0E}"/>
    </a:ext>
  </a:extLst>
</a:theme>
</file>

<file path=ppt/theme/theme2.xml><?xml version="1.0" encoding="utf-8"?>
<a:theme xmlns:a="http://schemas.openxmlformats.org/drawingml/2006/main" name="7_2017CorporateTemplate">
  <a:themeElements>
    <a:clrScheme name="Ameren Corporate">
      <a:dk1>
        <a:srgbClr val="555555"/>
      </a:dk1>
      <a:lt1>
        <a:sysClr val="window" lastClr="FFFFFF"/>
      </a:lt1>
      <a:dk2>
        <a:srgbClr val="555555"/>
      </a:dk2>
      <a:lt2>
        <a:srgbClr val="FFFFFF"/>
      </a:lt2>
      <a:accent1>
        <a:srgbClr val="439639"/>
      </a:accent1>
      <a:accent2>
        <a:srgbClr val="1B6CB5"/>
      </a:accent2>
      <a:accent3>
        <a:srgbClr val="7BC143"/>
      </a:accent3>
      <a:accent4>
        <a:srgbClr val="72CDF4"/>
      </a:accent4>
      <a:accent5>
        <a:srgbClr val="F48C24"/>
      </a:accent5>
      <a:accent6>
        <a:srgbClr val="EE3224"/>
      </a:accent6>
      <a:hlink>
        <a:srgbClr val="1B6CB5"/>
      </a:hlink>
      <a:folHlink>
        <a:srgbClr val="72CDF4"/>
      </a:folHlink>
    </a:clrScheme>
    <a:fontScheme name="Ameren Corpor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96DF8D3-EC8C-4098-8CAC-061AD88145A5}" vid="{6FC860C6-1EF7-465E-B166-C5D6794B6F0E}"/>
    </a:ext>
  </a:extLst>
</a:theme>
</file>

<file path=ppt/theme/theme3.xml><?xml version="1.0" encoding="utf-8"?>
<a:theme xmlns:a="http://schemas.openxmlformats.org/drawingml/2006/main" name="8_2017CorporateTemplate">
  <a:themeElements>
    <a:clrScheme name="Ameren Corporate">
      <a:dk1>
        <a:srgbClr val="555555"/>
      </a:dk1>
      <a:lt1>
        <a:sysClr val="window" lastClr="FFFFFF"/>
      </a:lt1>
      <a:dk2>
        <a:srgbClr val="555555"/>
      </a:dk2>
      <a:lt2>
        <a:srgbClr val="FFFFFF"/>
      </a:lt2>
      <a:accent1>
        <a:srgbClr val="439639"/>
      </a:accent1>
      <a:accent2>
        <a:srgbClr val="1B6CB5"/>
      </a:accent2>
      <a:accent3>
        <a:srgbClr val="7BC143"/>
      </a:accent3>
      <a:accent4>
        <a:srgbClr val="72CDF4"/>
      </a:accent4>
      <a:accent5>
        <a:srgbClr val="F48C24"/>
      </a:accent5>
      <a:accent6>
        <a:srgbClr val="EE3224"/>
      </a:accent6>
      <a:hlink>
        <a:srgbClr val="1B6CB5"/>
      </a:hlink>
      <a:folHlink>
        <a:srgbClr val="72CDF4"/>
      </a:folHlink>
    </a:clrScheme>
    <a:fontScheme name="Ameren Corpor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96DF8D3-EC8C-4098-8CAC-061AD88145A5}" vid="{6FC860C6-1EF7-465E-B166-C5D6794B6F0E}"/>
    </a:ext>
  </a:extLst>
</a:theme>
</file>

<file path=ppt/theme/theme4.xml><?xml version="1.0" encoding="utf-8"?>
<a:theme xmlns:a="http://schemas.openxmlformats.org/drawingml/2006/main" name="4_2017CorporateTemplate">
  <a:themeElements>
    <a:clrScheme name="Ameren Corporate">
      <a:dk1>
        <a:srgbClr val="555555"/>
      </a:dk1>
      <a:lt1>
        <a:sysClr val="window" lastClr="FFFFFF"/>
      </a:lt1>
      <a:dk2>
        <a:srgbClr val="555555"/>
      </a:dk2>
      <a:lt2>
        <a:srgbClr val="FFFFFF"/>
      </a:lt2>
      <a:accent1>
        <a:srgbClr val="439639"/>
      </a:accent1>
      <a:accent2>
        <a:srgbClr val="1B6CB5"/>
      </a:accent2>
      <a:accent3>
        <a:srgbClr val="7BC143"/>
      </a:accent3>
      <a:accent4>
        <a:srgbClr val="72CDF4"/>
      </a:accent4>
      <a:accent5>
        <a:srgbClr val="F48C24"/>
      </a:accent5>
      <a:accent6>
        <a:srgbClr val="EE3224"/>
      </a:accent6>
      <a:hlink>
        <a:srgbClr val="1B6CB5"/>
      </a:hlink>
      <a:folHlink>
        <a:srgbClr val="72CDF4"/>
      </a:folHlink>
    </a:clrScheme>
    <a:fontScheme name="Ameren Corpor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96DF8D3-EC8C-4098-8CAC-061AD88145A5}" vid="{6FC860C6-1EF7-465E-B166-C5D6794B6F0E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8D7A25684C04B906DDF46F8534ABD" ma:contentTypeVersion="4" ma:contentTypeDescription="Create a new document." ma:contentTypeScope="" ma:versionID="711447154bc56f3547710f6b86440d05">
  <xsd:schema xmlns:xsd="http://www.w3.org/2001/XMLSchema" xmlns:xs="http://www.w3.org/2001/XMLSchema" xmlns:p="http://schemas.microsoft.com/office/2006/metadata/properties" xmlns:ns2="25a51673-fe95-4a4a-a1da-58f4ef05f66a" xmlns:ns3="5d1d5a84-e544-4dfe-9e03-a25292066fa3" targetNamespace="http://schemas.microsoft.com/office/2006/metadata/properties" ma:root="true" ma:fieldsID="0fd3eec86a85b0125878c620838b3a7d" ns2:_="" ns3:_="">
    <xsd:import namespace="25a51673-fe95-4a4a-a1da-58f4ef05f66a"/>
    <xsd:import namespace="5d1d5a84-e544-4dfe-9e03-a25292066f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a51673-fe95-4a4a-a1da-58f4ef05f6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d5a84-e544-4dfe-9e03-a25292066fa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8513D4C-64AA-4A5D-9158-F6F816BB05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a51673-fe95-4a4a-a1da-58f4ef05f66a"/>
    <ds:schemaRef ds:uri="5d1d5a84-e544-4dfe-9e03-a25292066f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6789B2E-5A22-4A19-9E28-FD15110042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6C6506E-1030-4287-ABD9-7F854A374F43}">
  <ds:schemaRefs>
    <ds:schemaRef ds:uri="http://purl.org/dc/terms/"/>
    <ds:schemaRef ds:uri="http://purl.org/dc/dcmitype/"/>
    <ds:schemaRef ds:uri="http://schemas.openxmlformats.org/package/2006/metadata/core-properties"/>
    <ds:schemaRef ds:uri="5d1d5a84-e544-4dfe-9e03-a25292066fa3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25a51673-fe95-4a4a-a1da-58f4ef05f66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62732</TotalTime>
  <Words>433</Words>
  <Application>Microsoft Office PowerPoint</Application>
  <PresentationFormat>Widescreen</PresentationFormat>
  <Paragraphs>91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2017CorporateTemplate</vt:lpstr>
      <vt:lpstr>7_2017CorporateTemplate</vt:lpstr>
      <vt:lpstr>8_2017CorporateTemplate</vt:lpstr>
      <vt:lpstr>4_2017CorporateTemplate</vt:lpstr>
      <vt:lpstr>PowerPoint Presentation</vt:lpstr>
      <vt:lpstr>Agenda</vt:lpstr>
      <vt:lpstr>Project Introduction</vt:lpstr>
      <vt:lpstr>Expected Impacts on Interface Partners</vt:lpstr>
      <vt:lpstr>Project Timeline</vt:lpstr>
      <vt:lpstr>Issues/Risks</vt:lpstr>
    </vt:vector>
  </TitlesOfParts>
  <Company>Ameren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Brown, Briana N</dc:creator>
  <cp:lastModifiedBy>Henschen, Joshua R</cp:lastModifiedBy>
  <cp:revision>1569</cp:revision>
  <cp:lastPrinted>2019-05-07T17:15:59Z</cp:lastPrinted>
  <dcterms:created xsi:type="dcterms:W3CDTF">2014-03-12T21:05:05Z</dcterms:created>
  <dcterms:modified xsi:type="dcterms:W3CDTF">2019-05-21T19:05:54Z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0x01010041D8D7A25684C04B906DDF46F8534ABD</vt:lpwstr>
  </property>
</Properties>
</file>